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s/slide9.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10.xml" ContentType="application/vnd.openxmlformats-officedocument.presentationml.slide+xml"/>
  <Override PartName="/ppt/slides/slide72.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62.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5.xml" ContentType="application/vnd.openxmlformats-officedocument.presentationml.slide+xml"/>
  <Override PartName="/ppt/slides/slide63.xml" ContentType="application/vnd.openxmlformats-officedocument.presentationml.slide+xml"/>
  <Override PartName="/ppt/slides/slide57.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Slides/notesSlide75.xml" ContentType="application/vnd.openxmlformats-officedocument.presentationml.notesSlide+xml"/>
  <Override PartName="/ppt/slideMasters/slideMaster1.xml" ContentType="application/vnd.openxmlformats-officedocument.presentationml.slideMaster+xml"/>
  <Override PartName="/ppt/notesSlides/notesSlide62.xml" ContentType="application/vnd.openxmlformats-officedocument.presentationml.notesSlide+xml"/>
  <Override PartName="/ppt/notesSlides/notesSlide61.xml" ContentType="application/vnd.openxmlformats-officedocument.presentationml.notesSlide+xml"/>
  <Override PartName="/ppt/notesSlides/notesSlide60.xml" ContentType="application/vnd.openxmlformats-officedocument.presentationml.notesSlide+xml"/>
  <Override PartName="/ppt/notesSlides/notesSlide59.xml" ContentType="application/vnd.openxmlformats-officedocument.presentationml.notesSlide+xml"/>
  <Override PartName="/ppt/notesSlides/notesSlide58.xml" ContentType="application/vnd.openxmlformats-officedocument.presentationml.notesSlide+xml"/>
  <Override PartName="/ppt/notesSlides/notesSlide57.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74.xml" ContentType="application/vnd.openxmlformats-officedocument.presentationml.notesSlide+xml"/>
  <Override PartName="/ppt/notesSlides/notesSlide73.xml" ContentType="application/vnd.openxmlformats-officedocument.presentationml.notesSlide+xml"/>
  <Override PartName="/ppt/notesSlides/notesSlide72.xml" ContentType="application/vnd.openxmlformats-officedocument.presentationml.notesSlide+xml"/>
  <Override PartName="/ppt/notesSlides/notesSlide71.xml" ContentType="application/vnd.openxmlformats-officedocument.presentationml.notesSlide+xml"/>
  <Override PartName="/ppt/notesSlides/notesSlide70.xml" ContentType="application/vnd.openxmlformats-officedocument.presentationml.notesSlide+xml"/>
  <Override PartName="/ppt/notesSlides/notesSlide69.xml" ContentType="application/vnd.openxmlformats-officedocument.presentationml.notesSlide+xml"/>
  <Override PartName="/ppt/notesSlides/notesSlide68.xml" ContentType="application/vnd.openxmlformats-officedocument.presentationml.notesSlide+xml"/>
  <Override PartName="/ppt/notesSlides/notesSlide67.xml" ContentType="application/vnd.openxmlformats-officedocument.presentationml.notesSlide+xml"/>
  <Override PartName="/ppt/notesSlides/notesSlide56.xml" ContentType="application/vnd.openxmlformats-officedocument.presentationml.notesSlide+xml"/>
  <Override PartName="/ppt/notesSlides/notesSlide63.xml" ContentType="application/vnd.openxmlformats-officedocument.presentationml.notesSlide+xml"/>
  <Override PartName="/ppt/slideLayouts/slideLayout1.xml" ContentType="application/vnd.openxmlformats-officedocument.presentationml.slideLayou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55.xml" ContentType="application/vnd.openxmlformats-officedocument.presentationml.notesSlide+xml"/>
  <Override PartName="/ppt/notesSlides/notesSlide33.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49.xml" ContentType="application/vnd.openxmlformats-officedocument.presentationml.notesSlide+xml"/>
  <Override PartName="/ppt/notesSlides/notesSlide32.xml" ContentType="application/vnd.openxmlformats-officedocument.presentationml.notesSlide+xml"/>
  <Override PartName="/ppt/notesSlides/notesSlide54.xml" ContentType="application/vnd.openxmlformats-officedocument.presentationml.notesSlide+xml"/>
  <Override PartName="/ppt/notesSlides/notesSlide50.xml" ContentType="application/vnd.openxmlformats-officedocument.presentationml.notesSlide+xml"/>
  <Override PartName="/ppt/notesSlides/notesSlide53.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handoutMasterIdLst>
    <p:handoutMasterId r:id="rId78"/>
  </p:handoutMasterIdLst>
  <p:sldIdLst>
    <p:sldId id="256" r:id="rId2"/>
    <p:sldId id="259" r:id="rId3"/>
    <p:sldId id="261" r:id="rId4"/>
    <p:sldId id="267" r:id="rId5"/>
    <p:sldId id="270" r:id="rId6"/>
    <p:sldId id="262" r:id="rId7"/>
    <p:sldId id="296" r:id="rId8"/>
    <p:sldId id="295" r:id="rId9"/>
    <p:sldId id="297" r:id="rId10"/>
    <p:sldId id="298" r:id="rId11"/>
    <p:sldId id="305" r:id="rId12"/>
    <p:sldId id="299" r:id="rId13"/>
    <p:sldId id="304" r:id="rId14"/>
    <p:sldId id="274" r:id="rId15"/>
    <p:sldId id="273" r:id="rId16"/>
    <p:sldId id="308" r:id="rId17"/>
    <p:sldId id="300" r:id="rId18"/>
    <p:sldId id="272" r:id="rId19"/>
    <p:sldId id="301" r:id="rId20"/>
    <p:sldId id="307" r:id="rId21"/>
    <p:sldId id="302" r:id="rId22"/>
    <p:sldId id="275" r:id="rId23"/>
    <p:sldId id="306" r:id="rId24"/>
    <p:sldId id="309" r:id="rId25"/>
    <p:sldId id="310" r:id="rId26"/>
    <p:sldId id="311" r:id="rId27"/>
    <p:sldId id="278" r:id="rId28"/>
    <p:sldId id="317" r:id="rId29"/>
    <p:sldId id="318" r:id="rId30"/>
    <p:sldId id="320" r:id="rId31"/>
    <p:sldId id="264" r:id="rId32"/>
    <p:sldId id="321" r:id="rId33"/>
    <p:sldId id="276" r:id="rId34"/>
    <p:sldId id="277" r:id="rId35"/>
    <p:sldId id="313" r:id="rId36"/>
    <p:sldId id="315" r:id="rId37"/>
    <p:sldId id="322" r:id="rId38"/>
    <p:sldId id="323" r:id="rId39"/>
    <p:sldId id="279" r:id="rId40"/>
    <p:sldId id="266" r:id="rId41"/>
    <p:sldId id="324" r:id="rId42"/>
    <p:sldId id="325" r:id="rId43"/>
    <p:sldId id="326" r:id="rId44"/>
    <p:sldId id="280" r:id="rId45"/>
    <p:sldId id="285" r:id="rId46"/>
    <p:sldId id="284" r:id="rId47"/>
    <p:sldId id="328" r:id="rId48"/>
    <p:sldId id="282" r:id="rId49"/>
    <p:sldId id="283" r:id="rId50"/>
    <p:sldId id="330" r:id="rId51"/>
    <p:sldId id="331" r:id="rId52"/>
    <p:sldId id="332" r:id="rId53"/>
    <p:sldId id="341" r:id="rId54"/>
    <p:sldId id="288" r:id="rId55"/>
    <p:sldId id="286" r:id="rId56"/>
    <p:sldId id="334" r:id="rId57"/>
    <p:sldId id="335" r:id="rId58"/>
    <p:sldId id="336" r:id="rId59"/>
    <p:sldId id="338" r:id="rId60"/>
    <p:sldId id="289" r:id="rId61"/>
    <p:sldId id="293" r:id="rId62"/>
    <p:sldId id="339" r:id="rId63"/>
    <p:sldId id="340" r:id="rId64"/>
    <p:sldId id="290" r:id="rId65"/>
    <p:sldId id="291" r:id="rId66"/>
    <p:sldId id="292" r:id="rId67"/>
    <p:sldId id="337" r:id="rId68"/>
    <p:sldId id="343" r:id="rId69"/>
    <p:sldId id="342" r:id="rId70"/>
    <p:sldId id="350" r:id="rId71"/>
    <p:sldId id="344" r:id="rId72"/>
    <p:sldId id="348" r:id="rId73"/>
    <p:sldId id="346" r:id="rId74"/>
    <p:sldId id="347" r:id="rId75"/>
    <p:sldId id="349" r:id="rId7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5A11"/>
    <a:srgbClr val="FFFFFF"/>
    <a:srgbClr val="29B14B"/>
    <a:srgbClr val="000000"/>
    <a:srgbClr val="7B7674"/>
    <a:srgbClr val="D8D4CB"/>
    <a:srgbClr val="95A36F"/>
    <a:srgbClr val="4472C4"/>
    <a:srgbClr val="FFFF00"/>
    <a:srgbClr val="4368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1" autoAdjust="0"/>
    <p:restoredTop sz="74012" autoAdjust="0"/>
  </p:normalViewPr>
  <p:slideViewPr>
    <p:cSldViewPr snapToGrid="0">
      <p:cViewPr>
        <p:scale>
          <a:sx n="75" d="100"/>
          <a:sy n="75" d="100"/>
        </p:scale>
        <p:origin x="1188" y="27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customXml" Target="../customXml/item2.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85"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r>
              <a:rPr lang="en-US" smtClean="0"/>
              <a:t>4/25/2019</a:t>
            </a:r>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mtClean="0"/>
              <a:t>Bicycle Design Solutions Training, Urban &amp; Suburban Applications</a:t>
            </a:r>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746C481F-EADF-481A-BC0E-314D900B627F}" type="slidenum">
              <a:rPr lang="en-US" smtClean="0"/>
              <a:t>‹#›</a:t>
            </a:fld>
            <a:endParaRPr lang="en-US"/>
          </a:p>
        </p:txBody>
      </p:sp>
    </p:spTree>
    <p:extLst>
      <p:ext uri="{BB962C8B-B14F-4D97-AF65-F5344CB8AC3E}">
        <p14:creationId xmlns:p14="http://schemas.microsoft.com/office/powerpoint/2010/main" val="172745011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r>
              <a:rPr lang="en-US" smtClean="0"/>
              <a:t>4/25/2019</a:t>
            </a:r>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r>
              <a:rPr lang="en-US" smtClean="0"/>
              <a:t>Bicycle Design Solutions Training, Urban &amp; Suburban Applications</a:t>
            </a:r>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97CD7889-06B0-4735-AD9B-C3F99E91C168}" type="slidenum">
              <a:rPr lang="en-US" smtClean="0"/>
              <a:t>‹#›</a:t>
            </a:fld>
            <a:endParaRPr lang="en-US" dirty="0"/>
          </a:p>
        </p:txBody>
      </p:sp>
    </p:spTree>
    <p:extLst>
      <p:ext uri="{BB962C8B-B14F-4D97-AF65-F5344CB8AC3E}">
        <p14:creationId xmlns:p14="http://schemas.microsoft.com/office/powerpoint/2010/main" val="1773000840"/>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CD7889-06B0-4735-AD9B-C3F99E91C168}" type="slidenum">
              <a:rPr lang="en-US" smtClean="0"/>
              <a:t>1</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4248255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general breaking points or thresholds</a:t>
            </a:r>
            <a:r>
              <a:rPr lang="en-US" baseline="0" dirty="0" smtClean="0"/>
              <a:t> vary, but can look something like this:</a:t>
            </a:r>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10</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3546974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*Speed bumps, which more often resemble barrier</a:t>
            </a:r>
            <a:r>
              <a:rPr lang="en-US" baseline="0" dirty="0" smtClean="0"/>
              <a:t> curbs and </a:t>
            </a:r>
            <a:r>
              <a:rPr lang="en-US" dirty="0" smtClean="0"/>
              <a:t>parking stops, are not ideal for speeds above 5mph and are pretty much universally</a:t>
            </a:r>
            <a:r>
              <a:rPr lang="en-US" baseline="0" dirty="0" smtClean="0"/>
              <a:t> hated for transportation facilities.</a:t>
            </a:r>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11</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2043819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12</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4145637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13</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3464341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Generally, these are placed 4’ on center from the face of curb with no parking, or 11’ on center from face of curb when adjacent to parking.</a:t>
            </a:r>
          </a:p>
          <a:p>
            <a:r>
              <a:rPr lang="en-US" dirty="0" smtClean="0"/>
              <a:t>Section 4.4</a:t>
            </a:r>
            <a:r>
              <a:rPr lang="en-US" baseline="0" dirty="0" smtClean="0"/>
              <a:t> “For some streets, this may be the center of a shared travel lane.”</a:t>
            </a:r>
          </a:p>
          <a:p>
            <a:pPr marL="181240" indent="-181240">
              <a:buFont typeface="Arial" panose="020B0604020202020204" pitchFamily="34" charset="0"/>
              <a:buChar char="•"/>
            </a:pPr>
            <a:r>
              <a:rPr lang="en-US" baseline="0" dirty="0" smtClean="0"/>
              <a:t>High turnover</a:t>
            </a:r>
          </a:p>
          <a:p>
            <a:pPr marL="181240" indent="-181240">
              <a:buFont typeface="Arial" panose="020B0604020202020204" pitchFamily="34" charset="0"/>
              <a:buChar char="•"/>
            </a:pPr>
            <a:r>
              <a:rPr lang="en-US" baseline="0" dirty="0" smtClean="0"/>
              <a:t>History of dooring crashes</a:t>
            </a:r>
          </a:p>
          <a:p>
            <a:pPr marL="181240" indent="-181240">
              <a:buFont typeface="Arial" panose="020B0604020202020204" pitchFamily="34" charset="0"/>
              <a:buChar char="•"/>
            </a:pPr>
            <a:r>
              <a:rPr lang="en-US" baseline="0" dirty="0" smtClean="0"/>
              <a:t>Or in use on Bike Boulevards</a:t>
            </a:r>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14</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4220706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15</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4117836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16</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2750541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17</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4018746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18</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144771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Applications can involve curb and gutter or open swale;</a:t>
            </a:r>
            <a:r>
              <a:rPr lang="en-US" baseline="0" dirty="0" smtClean="0"/>
              <a:t> with or without on-street parking. </a:t>
            </a:r>
          </a:p>
          <a:p>
            <a:pPr marL="181240" indent="-181240">
              <a:buFont typeface="Arial" panose="020B0604020202020204" pitchFamily="34" charset="0"/>
              <a:buChar char="•"/>
            </a:pPr>
            <a:r>
              <a:rPr lang="en-US" baseline="0" dirty="0" smtClean="0"/>
              <a:t>FHWA Guidance: Use W6-3 sign to remind users of the two-way condition. </a:t>
            </a:r>
          </a:p>
          <a:p>
            <a:pPr marL="181240" indent="-181240">
              <a:buFont typeface="Arial" panose="020B0604020202020204" pitchFamily="34" charset="0"/>
              <a:buChar char="•"/>
            </a:pPr>
            <a:r>
              <a:rPr lang="en-US" baseline="0" dirty="0" smtClean="0"/>
              <a:t>Do not mark a center line.</a:t>
            </a:r>
          </a:p>
          <a:p>
            <a:pPr marL="181240" indent="-181240">
              <a:buFont typeface="Arial" panose="020B0604020202020204" pitchFamily="34" charset="0"/>
              <a:buChar char="•"/>
            </a:pPr>
            <a:r>
              <a:rPr lang="en-US" baseline="0" dirty="0" smtClean="0"/>
              <a:t>If you need to mark a center line around a curve, over a hill, or approaching an at-grade railroad crossing, widen the pavement to create paved shoulders and two travel lanes. </a:t>
            </a:r>
          </a:p>
          <a:p>
            <a:pPr marL="181240" indent="-181240">
              <a:buFont typeface="Arial" panose="020B0604020202020204" pitchFamily="34" charset="0"/>
              <a:buChar char="•"/>
            </a:pPr>
            <a:r>
              <a:rPr lang="en-US" baseline="0" dirty="0" smtClean="0"/>
              <a:t>Refer to sight distance guidance based on speed from MUTCD.</a:t>
            </a:r>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19</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1808986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logos to explain the cyclical relationship</a:t>
            </a:r>
          </a:p>
          <a:p>
            <a:r>
              <a:rPr lang="en-US" dirty="0" smtClean="0"/>
              <a:t>FHWA Policy Memos</a:t>
            </a:r>
          </a:p>
          <a:p>
            <a:pPr marL="181240" indent="-181240">
              <a:buFontTx/>
              <a:buChar char="-"/>
            </a:pPr>
            <a:r>
              <a:rPr lang="en-US" dirty="0" smtClean="0"/>
              <a:t>2010, encourage flexibility</a:t>
            </a:r>
          </a:p>
          <a:p>
            <a:pPr marL="181240" indent="-181240">
              <a:buFontTx/>
              <a:buChar char="-"/>
            </a:pPr>
            <a:r>
              <a:rPr lang="en-US" dirty="0" smtClean="0"/>
              <a:t>2013,</a:t>
            </a:r>
            <a:r>
              <a:rPr lang="en-US" baseline="0" dirty="0" smtClean="0"/>
              <a:t> mentions ITE, AASHTO, and NACTO by name</a:t>
            </a:r>
            <a:endParaRPr lang="en-US" dirty="0"/>
          </a:p>
        </p:txBody>
      </p:sp>
      <p:sp>
        <p:nvSpPr>
          <p:cNvPr id="4" name="Slide Number Placeholder 3"/>
          <p:cNvSpPr>
            <a:spLocks noGrp="1"/>
          </p:cNvSpPr>
          <p:nvPr>
            <p:ph type="sldNum" sz="quarter" idx="10"/>
          </p:nvPr>
        </p:nvSpPr>
        <p:spPr/>
        <p:txBody>
          <a:bodyPr/>
          <a:lstStyle/>
          <a:p>
            <a:fld id="{8A3E42CF-D290-4311-9327-CE9FF7E899F5}" type="slidenum">
              <a:rPr lang="en-US" smtClean="0"/>
              <a:t>2</a:t>
            </a:fld>
            <a:endParaRPr lang="en-US" dirty="0"/>
          </a:p>
        </p:txBody>
      </p:sp>
      <p:sp>
        <p:nvSpPr>
          <p:cNvPr id="5" name="Footer Placeholder 4"/>
          <p:cNvSpPr>
            <a:spLocks noGrp="1"/>
          </p:cNvSpPr>
          <p:nvPr>
            <p:ph type="ftr" sz="quarter" idx="11"/>
          </p:nvPr>
        </p:nvSpPr>
        <p:spPr/>
        <p:txBody>
          <a:bodyPr/>
          <a:lstStyle/>
          <a:p>
            <a:r>
              <a:rPr lang="en-US" smtClean="0"/>
              <a:t>Bicycle Design Solutions Training, Urban &amp; Suburban Applications</a:t>
            </a:r>
            <a:endParaRPr lang="en-US" dirty="0"/>
          </a:p>
        </p:txBody>
      </p:sp>
      <p:sp>
        <p:nvSpPr>
          <p:cNvPr id="6" name="Date Placeholder 5"/>
          <p:cNvSpPr>
            <a:spLocks noGrp="1"/>
          </p:cNvSpPr>
          <p:nvPr>
            <p:ph type="dt" idx="12"/>
          </p:nvPr>
        </p:nvSpPr>
        <p:spPr/>
        <p:txBody>
          <a:bodyPr/>
          <a:lstStyle/>
          <a:p>
            <a:r>
              <a:rPr lang="en-US" smtClean="0"/>
              <a:t>4/25/2019</a:t>
            </a:r>
            <a:endParaRPr lang="en-US" dirty="0"/>
          </a:p>
        </p:txBody>
      </p:sp>
    </p:spTree>
    <p:extLst>
      <p:ext uri="{BB962C8B-B14F-4D97-AF65-F5344CB8AC3E}">
        <p14:creationId xmlns:p14="http://schemas.microsoft.com/office/powerpoint/2010/main" val="3181957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20</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765541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21</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2505955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22</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4224190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23</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176261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24</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554029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25</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3396022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how the addition of a buffer helps</a:t>
            </a:r>
            <a:r>
              <a:rPr lang="en-US" baseline="0" dirty="0" smtClean="0"/>
              <a:t> improve channelization without doing anything else. This can be helpful when you are in a state or city with a 4’ minimum passing distance law on the books (like Illinois)</a:t>
            </a:r>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26</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34267637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AKA Cycle Tracks – explain the terminology</a:t>
            </a:r>
            <a:r>
              <a:rPr lang="en-US" baseline="0" dirty="0" smtClean="0"/>
              <a:t> (history of the use of “protected” versus separated)</a:t>
            </a:r>
            <a:endParaRPr lang="en-US" dirty="0" smtClean="0"/>
          </a:p>
          <a:p>
            <a:r>
              <a:rPr lang="en-US" dirty="0" smtClean="0"/>
              <a:t>To</a:t>
            </a:r>
            <a:r>
              <a:rPr lang="en-US" baseline="0" dirty="0" smtClean="0"/>
              <a:t>p Row: One-way, separated bike lanes, from left: Douglas Park, Chicago; Clybourn Avenue, Chicago; Clybourn Avenue, Chicago</a:t>
            </a:r>
          </a:p>
          <a:p>
            <a:r>
              <a:rPr lang="en-US" baseline="0" dirty="0" smtClean="0"/>
              <a:t>Bottom Row: Two-way, separated, from left: Dearborn Street, Chicago; Clinton Street, Chicago; Chicago Avenue, Evanston.</a:t>
            </a:r>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27</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3002494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28</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2367600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shows a two-page spread of separation guidance, including spacing of curbs, delineators, or both.</a:t>
            </a:r>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29</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1939061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17-1.05 Maintenance and Jurisdiction</a:t>
            </a:r>
          </a:p>
          <a:p>
            <a:r>
              <a:rPr lang="en-US" sz="1300" dirty="0"/>
              <a:t>Responsibility for ongoing maintenance of bikeway facilities within the roadway surface is assumed to be an integral part of roadway maintenance. Responsibility for maintenance of bikeway and pedestrian facilities separated from the roadway surface should be delegated by agreement with local/State jurisdictions or others early in the planning process; see Chapter 5.</a:t>
            </a:r>
          </a:p>
          <a:p>
            <a:endParaRPr lang="en-US" sz="1300" dirty="0"/>
          </a:p>
          <a:p>
            <a:r>
              <a:rPr lang="en-US" sz="1300" b="1" dirty="0"/>
              <a:t>17-1.07 Funding</a:t>
            </a:r>
          </a:p>
          <a:p>
            <a:r>
              <a:rPr lang="en-US" sz="1300" dirty="0"/>
              <a:t>Bicycle facilities for the safe travel of bicyclists within an improvement corridor, are considered an integral part of a highway project for funding purposes, and thus are eligible for cost participation as discussed in Chapter 5. If conditions within the roadway prohibit the inclusion of adequate bicycle accommodations, necessary off-roadway accommodations shall be included where they can be accommodated. Accommodations beyond those that are determined necessary from the Facility Selection Table in Figure 17-2.A may be desired or preferred by local officials, and the cost difference could be funded through several options as follows:</a:t>
            </a:r>
          </a:p>
          <a:p>
            <a:endParaRPr lang="en-US" sz="1300" dirty="0"/>
          </a:p>
          <a:p>
            <a:r>
              <a:rPr lang="en-US" sz="1300" dirty="0"/>
              <a:t>- initiated by others than IDOT and submitted as a candidate for the Transportation Enhancement Program funding (see Chapter 18);</a:t>
            </a:r>
          </a:p>
          <a:p>
            <a:r>
              <a:rPr lang="en-US" sz="1300" dirty="0"/>
              <a:t>- initiated by others than IDOT and submitted for consideration from other appropriate Federal funding categories (e.g., the Congestion Mitigation and Air Quality (CMAQ) or various Surface Transportation Program (STP) categories); or</a:t>
            </a:r>
          </a:p>
          <a:p>
            <a:r>
              <a:rPr lang="en-US" sz="1300" dirty="0"/>
              <a:t>- initiated by others than IDOT and funded entirely through outside governmental organizations.</a:t>
            </a:r>
          </a:p>
          <a:p>
            <a:endParaRPr lang="en-US" sz="1300" b="1" dirty="0"/>
          </a:p>
          <a:p>
            <a:r>
              <a:rPr lang="en-US" sz="1300" b="1" dirty="0"/>
              <a:t>42-4 MAINTENANCE </a:t>
            </a:r>
            <a:endParaRPr lang="en-US" sz="1300" dirty="0"/>
          </a:p>
          <a:p>
            <a:r>
              <a:rPr lang="en-US" sz="1300" dirty="0"/>
              <a:t>Responsibility for maintenance of bike lane facilities should be determined and agreed upon during the planning process and should be included in the local agency funding agreement, when applicable.</a:t>
            </a:r>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3</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36480551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spacing, reminiscent of high-visibility</a:t>
            </a:r>
            <a:r>
              <a:rPr lang="en-US" baseline="0" dirty="0" smtClean="0"/>
              <a:t> </a:t>
            </a:r>
            <a:r>
              <a:rPr lang="en-US" dirty="0" smtClean="0"/>
              <a:t>pedestrian crosswalk markings, were typical at the time of creation of the FHWA guide. However, since that time, IA interpretation of green pavement markings for conflict zones</a:t>
            </a:r>
            <a:r>
              <a:rPr lang="en-US" baseline="0" dirty="0" smtClean="0"/>
              <a:t> has relaxed the spacing, resulting in 6’ spacing (and yielding material cost savings)</a:t>
            </a:r>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30</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1813888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Dodge Avenue, looking</a:t>
            </a:r>
            <a:r>
              <a:rPr lang="en-US" baseline="0" dirty="0" smtClean="0"/>
              <a:t> </a:t>
            </a:r>
            <a:r>
              <a:rPr lang="en-US" dirty="0" smtClean="0"/>
              <a:t>north approaching Kirk Street</a:t>
            </a:r>
          </a:p>
          <a:p>
            <a:r>
              <a:rPr lang="en-US" dirty="0" smtClean="0"/>
              <a:t>Evanston, IL</a:t>
            </a:r>
          </a:p>
          <a:p>
            <a:r>
              <a:rPr lang="en-US" dirty="0" smtClean="0"/>
              <a:t>Source: Google Street View</a:t>
            </a:r>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31</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2384329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question: let’s get into this…</a:t>
            </a:r>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32</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30792746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33</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22583746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34</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1090681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review the building blocks of a typical midblock section that includes a contraflow</a:t>
            </a:r>
            <a:r>
              <a:rPr lang="en-US" baseline="0" dirty="0" smtClean="0"/>
              <a:t> bike lane</a:t>
            </a:r>
            <a:r>
              <a:rPr lang="en-US" dirty="0" smtClean="0"/>
              <a:t>.</a:t>
            </a:r>
          </a:p>
          <a:p>
            <a:pPr marL="181240" indent="-181240">
              <a:buFontTx/>
              <a:buChar char="-"/>
            </a:pPr>
            <a:r>
              <a:rPr lang="en-US" dirty="0" smtClean="0"/>
              <a:t>Essentially a two-way street</a:t>
            </a:r>
          </a:p>
          <a:p>
            <a:pPr marL="181240" indent="-181240">
              <a:buFontTx/>
              <a:buChar char="-"/>
            </a:pPr>
            <a:r>
              <a:rPr lang="en-US" dirty="0" smtClean="0"/>
              <a:t>Contraflow bike lane is basically</a:t>
            </a:r>
            <a:r>
              <a:rPr lang="en-US" baseline="0" dirty="0" smtClean="0"/>
              <a:t> where an opposing lane of traffic would be on any typical two-way street.</a:t>
            </a:r>
          </a:p>
          <a:p>
            <a:pPr marL="664546" lvl="1" indent="-181240">
              <a:buFontTx/>
              <a:buChar char="-"/>
            </a:pPr>
            <a:r>
              <a:rPr lang="en-US" baseline="0" dirty="0" smtClean="0"/>
              <a:t>Left side placement mimics this, reducing potential conflicts to the same kind you would experience on any other two-way street (except that bicyclist speed, visibility, vulnerability are different)</a:t>
            </a:r>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35</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4161507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36</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4215830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37</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22292894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38</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22849100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39</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455724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FHWA provides guidance on the status of approved traffic control devices per MUTCD</a:t>
            </a:r>
          </a:p>
          <a:p>
            <a:endParaRPr lang="en-US" sz="1300" dirty="0"/>
          </a:p>
          <a:p>
            <a:r>
              <a:rPr lang="en-US" sz="1300" dirty="0"/>
              <a:t>“As described in Paragraph 11 of Section 1A.10, all requests should include…”</a:t>
            </a:r>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4</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3713846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40</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27820661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41</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22137520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Design on the right also may be referred to as a mixing zone.</a:t>
            </a:r>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42</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32941785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43</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32436231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44</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25319154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smtClean="0"/>
              <a:t>Works well in lower speed (30 mph or slower) environments.</a:t>
            </a:r>
          </a:p>
          <a:p>
            <a:pPr marL="181240" indent="-181240">
              <a:buFont typeface="Arial" panose="020B0604020202020204" pitchFamily="34" charset="0"/>
              <a:buChar char="•"/>
            </a:pPr>
            <a:r>
              <a:rPr lang="en-US" dirty="0" smtClean="0"/>
              <a:t>Signalized</a:t>
            </a:r>
            <a:r>
              <a:rPr lang="en-US" baseline="0" dirty="0" smtClean="0"/>
              <a:t> or unsignalized</a:t>
            </a:r>
          </a:p>
          <a:p>
            <a:pPr marL="181240" indent="-181240">
              <a:buFont typeface="Arial" panose="020B0604020202020204" pitchFamily="34" charset="0"/>
              <a:buChar char="•"/>
            </a:pPr>
            <a:r>
              <a:rPr lang="en-US" baseline="0" dirty="0" smtClean="0"/>
              <a:t>Consider “Right turn yield to bikes” sign (modified R10-15)</a:t>
            </a:r>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45</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3292706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smtClean="0"/>
              <a:t>Works well with higher speed environments (35mph)</a:t>
            </a:r>
          </a:p>
          <a:p>
            <a:pPr marL="181240" indent="-181240">
              <a:buFont typeface="Arial" panose="020B0604020202020204" pitchFamily="34" charset="0"/>
              <a:buChar char="•"/>
            </a:pPr>
            <a:r>
              <a:rPr lang="en-US" dirty="0" smtClean="0"/>
              <a:t>Ideal bend out provides one car length</a:t>
            </a:r>
            <a:r>
              <a:rPr lang="en-US" baseline="0" dirty="0" smtClean="0"/>
              <a:t> of storage between travel lane and bike crossing.</a:t>
            </a:r>
          </a:p>
          <a:p>
            <a:pPr marL="181240" indent="-181240" defTabSz="966612">
              <a:buFont typeface="Arial" panose="020B0604020202020204" pitchFamily="34" charset="0"/>
              <a:buChar char="•"/>
              <a:defRPr/>
            </a:pPr>
            <a:r>
              <a:rPr lang="en-US" baseline="0" dirty="0" smtClean="0"/>
              <a:t>Consider “Right turn yield to bikes” sign (modified R10-15)</a:t>
            </a:r>
          </a:p>
          <a:p>
            <a:pPr marL="181240" indent="-181240" defTabSz="966612">
              <a:buFont typeface="Arial" panose="020B0604020202020204" pitchFamily="34" charset="0"/>
              <a:buChar char="•"/>
              <a:defRPr/>
            </a:pPr>
            <a:r>
              <a:rPr lang="en-US" baseline="0" dirty="0" smtClean="0"/>
              <a:t>Discuss whether you would want a bend out adjacent to a right-turn lane?</a:t>
            </a:r>
          </a:p>
          <a:p>
            <a:pPr defTabSz="966612">
              <a:defRPr/>
            </a:pPr>
            <a:endParaRPr lang="en-US" dirty="0" smtClean="0"/>
          </a:p>
        </p:txBody>
      </p:sp>
      <p:sp>
        <p:nvSpPr>
          <p:cNvPr id="4" name="Slide Number Placeholder 3"/>
          <p:cNvSpPr>
            <a:spLocks noGrp="1"/>
          </p:cNvSpPr>
          <p:nvPr>
            <p:ph type="sldNum" sz="quarter" idx="10"/>
          </p:nvPr>
        </p:nvSpPr>
        <p:spPr/>
        <p:txBody>
          <a:bodyPr/>
          <a:lstStyle/>
          <a:p>
            <a:fld id="{97CD7889-06B0-4735-AD9B-C3F99E91C168}" type="slidenum">
              <a:rPr lang="en-US" smtClean="0"/>
              <a:t>46</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31330002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smtClean="0"/>
              <a:t>Works well with higher speed environments (35mph)</a:t>
            </a:r>
          </a:p>
          <a:p>
            <a:pPr marL="181240" indent="-181240">
              <a:buFont typeface="Arial" panose="020B0604020202020204" pitchFamily="34" charset="0"/>
              <a:buChar char="•"/>
            </a:pPr>
            <a:r>
              <a:rPr lang="en-US" dirty="0" smtClean="0"/>
              <a:t>Ideal bend out provides one car length</a:t>
            </a:r>
            <a:r>
              <a:rPr lang="en-US" baseline="0" dirty="0" smtClean="0"/>
              <a:t> of storage between travel lane and bike crossing.</a:t>
            </a:r>
          </a:p>
          <a:p>
            <a:pPr marL="181240" indent="-181240">
              <a:buFont typeface="Arial" panose="020B0604020202020204" pitchFamily="34" charset="0"/>
              <a:buChar char="•"/>
            </a:pPr>
            <a:r>
              <a:rPr lang="en-US" baseline="0" dirty="0" smtClean="0"/>
              <a:t>Discuss whether you would want a bend out adjacent to a right-turn lane?</a:t>
            </a:r>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47</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33687110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48</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24903567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49</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903850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FHWA provides guidance on the status of approved traffic control devices per MUTCD</a:t>
            </a:r>
          </a:p>
          <a:p>
            <a:endParaRPr lang="en-US" sz="1300" dirty="0"/>
          </a:p>
          <a:p>
            <a:r>
              <a:rPr lang="en-US" sz="1300" dirty="0"/>
              <a:t>“As described in Paragraph 11 of Section 1A.10, all requests should include…”</a:t>
            </a:r>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5</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14703236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smtClean="0"/>
              <a:t>Left turns in mixed traffic are stressful, even more so if there is no exclusive left turn lane.</a:t>
            </a:r>
          </a:p>
          <a:p>
            <a:pPr marL="181240" indent="-181240">
              <a:buFont typeface="Arial" panose="020B0604020202020204" pitchFamily="34" charset="0"/>
              <a:buChar char="•"/>
            </a:pPr>
            <a:r>
              <a:rPr lang="en-US" dirty="0" smtClean="0"/>
              <a:t>Early uses of bike boxes involved uphill grades, signalized intersections, and predictable</a:t>
            </a:r>
            <a:r>
              <a:rPr lang="en-US" baseline="0" dirty="0" smtClean="0"/>
              <a:t> wait times.</a:t>
            </a:r>
            <a:endParaRPr lang="en-US" dirty="0" smtClean="0"/>
          </a:p>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50</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19114434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51</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5508004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52</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10521597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53</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15236899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54</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34034920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55</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21515115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56</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21380926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57</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34241787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58</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27981592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59</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3484565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Rideable: smooth riding surface, no potholes,</a:t>
            </a:r>
            <a:r>
              <a:rPr lang="en-US" baseline="0" dirty="0" smtClean="0"/>
              <a:t> drainage grates should run perpendicular to the path of travel, don’t let manholes or vault covers protrude/recess</a:t>
            </a:r>
          </a:p>
          <a:p>
            <a:r>
              <a:rPr lang="en-US" baseline="0" dirty="0" smtClean="0"/>
              <a:t>Inviting, comfortable: give adequate space and designate space exclusively for bicyclists, prevent speeding, reallocate roadway space, change land widths if needed</a:t>
            </a:r>
          </a:p>
          <a:p>
            <a:r>
              <a:rPr lang="en-US" baseline="0" dirty="0" smtClean="0"/>
              <a:t>Aware/visible: make it easier for people driving to see people bicycling and vice versa – this is where geometry is key and pavement markings/signs can help</a:t>
            </a:r>
          </a:p>
          <a:p>
            <a:r>
              <a:rPr lang="en-US" baseline="0" dirty="0" smtClean="0"/>
              <a:t>All ages and abilities: too stressful to take your child with you? Keep thinking about what would further reduce stress.</a:t>
            </a:r>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6</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41057800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60</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9445737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61</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22241808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62</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21392153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63</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17617891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64</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18506541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65</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6312942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median refuge island has a crash modification factor</a:t>
            </a:r>
            <a:r>
              <a:rPr lang="en-US" baseline="0" dirty="0" smtClean="0"/>
              <a:t> (CMF) of 49%, relatively high. Sidewalks are 89%, among the highest CMF available.</a:t>
            </a:r>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66</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40805853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67</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14672416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NACTO explains the reasoning behind the speed and volume thresholds, but FHWA</a:t>
            </a:r>
            <a:r>
              <a:rPr lang="en-US" baseline="0" dirty="0" smtClean="0"/>
              <a:t>, AASHTO, and ITE have been providing bike boulevard geometric, pavement marking, and signage guidance for a while.</a:t>
            </a:r>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68</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9962176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a:t>
            </a:r>
          </a:p>
          <a:p>
            <a:pPr marL="181240" indent="-181240">
              <a:buFont typeface="Arial" panose="020B0604020202020204" pitchFamily="34" charset="0"/>
              <a:buChar char="•"/>
            </a:pPr>
            <a:r>
              <a:rPr lang="en-US" dirty="0" smtClean="0"/>
              <a:t>Reorient</a:t>
            </a:r>
            <a:r>
              <a:rPr lang="en-US" baseline="0" dirty="0" smtClean="0"/>
              <a:t> stop signs (Portland, OR)</a:t>
            </a:r>
          </a:p>
          <a:p>
            <a:pPr marL="181240" indent="-181240">
              <a:buFont typeface="Arial" panose="020B0604020202020204" pitchFamily="34" charset="0"/>
              <a:buChar char="•"/>
            </a:pPr>
            <a:r>
              <a:rPr lang="en-US" baseline="0" dirty="0" smtClean="0"/>
              <a:t>Speed humps (ASCE guidance)</a:t>
            </a:r>
          </a:p>
          <a:p>
            <a:pPr marL="181240" indent="-181240">
              <a:buFont typeface="Arial" panose="020B0604020202020204" pitchFamily="34" charset="0"/>
              <a:buChar char="•"/>
            </a:pPr>
            <a:r>
              <a:rPr lang="en-US" baseline="0" dirty="0" smtClean="0"/>
              <a:t>Curb extension (Chicago, IL)</a:t>
            </a:r>
          </a:p>
          <a:p>
            <a:pPr marL="181240" indent="-181240">
              <a:buFont typeface="Arial" panose="020B0604020202020204" pitchFamily="34" charset="0"/>
              <a:buChar char="•"/>
            </a:pPr>
            <a:r>
              <a:rPr lang="en-US" baseline="0" dirty="0" smtClean="0"/>
              <a:t>Partial closure (Portland, OR)</a:t>
            </a:r>
          </a:p>
          <a:p>
            <a:pPr marL="181240" indent="-181240">
              <a:buFont typeface="Arial" panose="020B0604020202020204" pitchFamily="34" charset="0"/>
              <a:buChar char="•"/>
            </a:pPr>
            <a:r>
              <a:rPr lang="en-US" baseline="0" dirty="0" smtClean="0"/>
              <a:t>Median diverter (Portland, OR)</a:t>
            </a:r>
          </a:p>
          <a:p>
            <a:pPr marL="181240" indent="-181240">
              <a:buFont typeface="Arial" panose="020B0604020202020204" pitchFamily="34" charset="0"/>
              <a:buChar char="•"/>
            </a:pPr>
            <a:r>
              <a:rPr lang="en-US" baseline="0" dirty="0" smtClean="0"/>
              <a:t>Neighborhood easement (Northbrook, IL)</a:t>
            </a:r>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69</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1515333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LTS is a qualitative measure that evaluates the level of stress a bicyclists feels when using a facility</a:t>
            </a:r>
          </a:p>
          <a:p>
            <a:r>
              <a:rPr lang="en-US" dirty="0" smtClean="0"/>
              <a:t>- Inputs are quantifiable</a:t>
            </a:r>
          </a:p>
          <a:p>
            <a:r>
              <a:rPr lang="en-US" dirty="0" smtClean="0"/>
              <a:t>- Stress tolerance</a:t>
            </a:r>
            <a:r>
              <a:rPr lang="en-US" baseline="0" dirty="0" smtClean="0"/>
              <a:t> tracks closely with confidence and experience level</a:t>
            </a:r>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7</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40861951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a:t>
            </a:r>
          </a:p>
          <a:p>
            <a:pPr marL="181240" indent="-181240">
              <a:buFont typeface="Arial" panose="020B0604020202020204" pitchFamily="34" charset="0"/>
              <a:buChar char="•"/>
            </a:pPr>
            <a:r>
              <a:rPr lang="en-US" dirty="0" smtClean="0"/>
              <a:t>Allen-Covenanter Greenway</a:t>
            </a:r>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70</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35835976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71</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15782143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72</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11908781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Lake County Division of Transportation / TrailLink.net</a:t>
            </a:r>
            <a:r>
              <a:rPr lang="en-US" baseline="0" dirty="0" smtClean="0"/>
              <a:t> </a:t>
            </a:r>
            <a:endParaRPr lang="en-US" dirty="0" smtClean="0"/>
          </a:p>
          <a:p>
            <a:endParaRPr lang="en-US" dirty="0" smtClean="0"/>
          </a:p>
          <a:p>
            <a:r>
              <a:rPr lang="en-US" dirty="0" smtClean="0"/>
              <a:t>AASHTO is still the most comprehensive source</a:t>
            </a:r>
            <a:r>
              <a:rPr lang="en-US" baseline="0" dirty="0" smtClean="0"/>
              <a:t> for shared use path design, because not much has changed</a:t>
            </a:r>
          </a:p>
          <a:p>
            <a:r>
              <a:rPr lang="en-US" baseline="0" dirty="0" smtClean="0"/>
              <a:t>- Where the biggest changes in guidance have occurred are at intersections. Refer to FHWA, NACTO, IDOT, and ITE for good guidance (specifically: bend in vs. bend out, crossing treatments, contextual guidance)</a:t>
            </a:r>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73</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18289340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this is mostly geometric</a:t>
            </a:r>
            <a:r>
              <a:rPr lang="en-US" baseline="0" dirty="0" smtClean="0"/>
              <a:t> improvements with some signs and pavement markings.</a:t>
            </a:r>
          </a:p>
          <a:p>
            <a:endParaRPr lang="en-US" baseline="0" dirty="0" smtClean="0"/>
          </a:p>
          <a:p>
            <a:r>
              <a:rPr lang="en-US" baseline="0" dirty="0" smtClean="0"/>
              <a:t>Image source (1): </a:t>
            </a:r>
            <a:r>
              <a:rPr lang="en-US" baseline="0" dirty="0" err="1" smtClean="0"/>
              <a:t>MassDOT</a:t>
            </a:r>
            <a:r>
              <a:rPr lang="en-US" baseline="0" dirty="0" smtClean="0"/>
              <a:t> Separated Bike Lane Planning &amp; Design Guide</a:t>
            </a:r>
          </a:p>
          <a:p>
            <a:r>
              <a:rPr lang="en-US" baseline="0" dirty="0" smtClean="0"/>
              <a:t>Image source (2): FHWA Small Town and Rural Multimodal Networks Guide</a:t>
            </a:r>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74</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22293908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75</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1320186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Rideable: smooth riding surface, no potholes,</a:t>
            </a:r>
            <a:r>
              <a:rPr lang="en-US" baseline="0" dirty="0" smtClean="0"/>
              <a:t> drainage grates should run perpendicular to the path of travel, don’t let manholes or vault covers protrude/recess</a:t>
            </a:r>
          </a:p>
          <a:p>
            <a:r>
              <a:rPr lang="en-US" baseline="0" dirty="0" smtClean="0"/>
              <a:t>Inviting, comfortable: give adequate space and designate space exclusively for bicyclists, prevent speeding, reallocate roadway space, change land widths if needed</a:t>
            </a:r>
          </a:p>
          <a:p>
            <a:r>
              <a:rPr lang="en-US" baseline="0" dirty="0" smtClean="0"/>
              <a:t>Aware/visible: make it easier for people driving to see people bicycling and vice versa – this is where geometry is key and pavement markings/signs can help</a:t>
            </a:r>
          </a:p>
          <a:p>
            <a:r>
              <a:rPr lang="en-US" baseline="0" dirty="0" smtClean="0"/>
              <a:t>All ages and abilities: too stressful to take your child with you? Keep thinking about what would further reduce stress.</a:t>
            </a:r>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8</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2287633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Rideable: smooth riding surface, no potholes,</a:t>
            </a:r>
            <a:r>
              <a:rPr lang="en-US" baseline="0" dirty="0" smtClean="0"/>
              <a:t> drainage grates should run perpendicular to the path of travel, don’t let manholes or vault covers protrude/recess</a:t>
            </a:r>
          </a:p>
          <a:p>
            <a:r>
              <a:rPr lang="en-US" baseline="0" dirty="0" smtClean="0"/>
              <a:t>Inviting, comfortable: give adequate space and designate space exclusively for bicyclists, prevent speeding, reallocate roadway space, change land widths if needed</a:t>
            </a:r>
          </a:p>
          <a:p>
            <a:r>
              <a:rPr lang="en-US" baseline="0" dirty="0" smtClean="0"/>
              <a:t>Aware/visible: make it easier for people driving to see people bicycling and vice versa – this is where geometry is key and pavement markings/signs can help</a:t>
            </a:r>
          </a:p>
          <a:p>
            <a:r>
              <a:rPr lang="en-US" baseline="0" dirty="0" smtClean="0"/>
              <a:t>All ages and abilities: too stressful to take your child with you? Keep thinking about what would further reduce stress.</a:t>
            </a:r>
            <a:endParaRPr lang="en-US" dirty="0"/>
          </a:p>
        </p:txBody>
      </p:sp>
      <p:sp>
        <p:nvSpPr>
          <p:cNvPr id="4" name="Slide Number Placeholder 3"/>
          <p:cNvSpPr>
            <a:spLocks noGrp="1"/>
          </p:cNvSpPr>
          <p:nvPr>
            <p:ph type="sldNum" sz="quarter" idx="10"/>
          </p:nvPr>
        </p:nvSpPr>
        <p:spPr/>
        <p:txBody>
          <a:bodyPr/>
          <a:lstStyle/>
          <a:p>
            <a:fld id="{97CD7889-06B0-4735-AD9B-C3F99E91C168}" type="slidenum">
              <a:rPr lang="en-US" smtClean="0"/>
              <a:t>9</a:t>
            </a:fld>
            <a:endParaRPr lang="en-US" dirty="0"/>
          </a:p>
        </p:txBody>
      </p:sp>
      <p:sp>
        <p:nvSpPr>
          <p:cNvPr id="5" name="Date Placeholder 4"/>
          <p:cNvSpPr>
            <a:spLocks noGrp="1"/>
          </p:cNvSpPr>
          <p:nvPr>
            <p:ph type="dt" idx="11"/>
          </p:nvPr>
        </p:nvSpPr>
        <p:spPr/>
        <p:txBody>
          <a:bodyPr/>
          <a:lstStyle/>
          <a:p>
            <a:r>
              <a:rPr lang="en-US" smtClean="0"/>
              <a:t>4/25/2019</a:t>
            </a:r>
            <a:endParaRPr lang="en-US" dirty="0"/>
          </a:p>
        </p:txBody>
      </p:sp>
      <p:sp>
        <p:nvSpPr>
          <p:cNvPr id="6" name="Footer Placeholder 5"/>
          <p:cNvSpPr>
            <a:spLocks noGrp="1"/>
          </p:cNvSpPr>
          <p:nvPr>
            <p:ph type="ftr" sz="quarter" idx="12"/>
          </p:nvPr>
        </p:nvSpPr>
        <p:spPr/>
        <p:txBody>
          <a:bodyPr/>
          <a:lstStyle/>
          <a:p>
            <a:r>
              <a:rPr lang="en-US" smtClean="0"/>
              <a:t>Bicycle Design Solutions Training, Urban &amp; Suburban Applications</a:t>
            </a:r>
            <a:endParaRPr lang="en-US" dirty="0"/>
          </a:p>
        </p:txBody>
      </p:sp>
    </p:spTree>
    <p:extLst>
      <p:ext uri="{BB962C8B-B14F-4D97-AF65-F5344CB8AC3E}">
        <p14:creationId xmlns:p14="http://schemas.microsoft.com/office/powerpoint/2010/main" val="3362720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AF3ADC-F1F6-4E46-A036-11FECA462FE9}" type="datetimeFigureOut">
              <a:rPr lang="en-US" smtClean="0"/>
              <a:t>10/2/2019</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DB2FF6-5013-4042-91C6-F0A134DC2188}" type="slidenum">
              <a:rPr lang="en-US" smtClean="0"/>
              <a:t>‹#›</a:t>
            </a:fld>
            <a:endParaRPr lang="en-US" dirty="0"/>
          </a:p>
        </p:txBody>
      </p:sp>
    </p:spTree>
    <p:extLst>
      <p:ext uri="{BB962C8B-B14F-4D97-AF65-F5344CB8AC3E}">
        <p14:creationId xmlns:p14="http://schemas.microsoft.com/office/powerpoint/2010/main" val="308682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AF3ADC-F1F6-4E46-A036-11FECA462FE9}" type="datetimeFigureOut">
              <a:rPr lang="en-US" smtClean="0"/>
              <a:t>10/2/2019</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DB2FF6-5013-4042-91C6-F0A134DC2188}" type="slidenum">
              <a:rPr lang="en-US" smtClean="0"/>
              <a:t>‹#›</a:t>
            </a:fld>
            <a:endParaRPr lang="en-US" dirty="0"/>
          </a:p>
        </p:txBody>
      </p:sp>
    </p:spTree>
    <p:extLst>
      <p:ext uri="{BB962C8B-B14F-4D97-AF65-F5344CB8AC3E}">
        <p14:creationId xmlns:p14="http://schemas.microsoft.com/office/powerpoint/2010/main" val="132925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AF3ADC-F1F6-4E46-A036-11FECA462FE9}" type="datetimeFigureOut">
              <a:rPr lang="en-US" smtClean="0"/>
              <a:t>10/2/2019</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DB2FF6-5013-4042-91C6-F0A134DC2188}" type="slidenum">
              <a:rPr lang="en-US" smtClean="0"/>
              <a:t>‹#›</a:t>
            </a:fld>
            <a:endParaRPr lang="en-US" dirty="0"/>
          </a:p>
        </p:txBody>
      </p:sp>
    </p:spTree>
    <p:extLst>
      <p:ext uri="{BB962C8B-B14F-4D97-AF65-F5344CB8AC3E}">
        <p14:creationId xmlns:p14="http://schemas.microsoft.com/office/powerpoint/2010/main" val="836566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AF3ADC-F1F6-4E46-A036-11FECA462FE9}" type="datetimeFigureOut">
              <a:rPr lang="en-US" smtClean="0"/>
              <a:t>10/2/2019</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DB2FF6-5013-4042-91C6-F0A134DC2188}" type="slidenum">
              <a:rPr lang="en-US" smtClean="0"/>
              <a:t>‹#›</a:t>
            </a:fld>
            <a:endParaRPr lang="en-US" dirty="0"/>
          </a:p>
        </p:txBody>
      </p:sp>
    </p:spTree>
    <p:extLst>
      <p:ext uri="{BB962C8B-B14F-4D97-AF65-F5344CB8AC3E}">
        <p14:creationId xmlns:p14="http://schemas.microsoft.com/office/powerpoint/2010/main" val="3199979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AF3ADC-F1F6-4E46-A036-11FECA462FE9}" type="datetimeFigureOut">
              <a:rPr lang="en-US" smtClean="0"/>
              <a:t>10/2/2019</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DB2FF6-5013-4042-91C6-F0A134DC2188}" type="slidenum">
              <a:rPr lang="en-US" smtClean="0"/>
              <a:t>‹#›</a:t>
            </a:fld>
            <a:endParaRPr lang="en-US" dirty="0"/>
          </a:p>
        </p:txBody>
      </p:sp>
    </p:spTree>
    <p:extLst>
      <p:ext uri="{BB962C8B-B14F-4D97-AF65-F5344CB8AC3E}">
        <p14:creationId xmlns:p14="http://schemas.microsoft.com/office/powerpoint/2010/main" val="595284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AF3ADC-F1F6-4E46-A036-11FECA462FE9}" type="datetimeFigureOut">
              <a:rPr lang="en-US" smtClean="0"/>
              <a:t>10/2/2019</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CDB2FF6-5013-4042-91C6-F0A134DC2188}" type="slidenum">
              <a:rPr lang="en-US" smtClean="0"/>
              <a:t>‹#›</a:t>
            </a:fld>
            <a:endParaRPr lang="en-US" dirty="0"/>
          </a:p>
        </p:txBody>
      </p:sp>
    </p:spTree>
    <p:extLst>
      <p:ext uri="{BB962C8B-B14F-4D97-AF65-F5344CB8AC3E}">
        <p14:creationId xmlns:p14="http://schemas.microsoft.com/office/powerpoint/2010/main" val="947416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0AF3ADC-F1F6-4E46-A036-11FECA462FE9}" type="datetimeFigureOut">
              <a:rPr lang="en-US" smtClean="0"/>
              <a:t>10/2/2019</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CDB2FF6-5013-4042-91C6-F0A134DC2188}" type="slidenum">
              <a:rPr lang="en-US" smtClean="0"/>
              <a:t>‹#›</a:t>
            </a:fld>
            <a:endParaRPr lang="en-US" dirty="0"/>
          </a:p>
        </p:txBody>
      </p:sp>
    </p:spTree>
    <p:extLst>
      <p:ext uri="{BB962C8B-B14F-4D97-AF65-F5344CB8AC3E}">
        <p14:creationId xmlns:p14="http://schemas.microsoft.com/office/powerpoint/2010/main" val="2394575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AF3ADC-F1F6-4E46-A036-11FECA462FE9}" type="datetimeFigureOut">
              <a:rPr lang="en-US" smtClean="0"/>
              <a:t>10/2/2019</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CDB2FF6-5013-4042-91C6-F0A134DC2188}" type="slidenum">
              <a:rPr lang="en-US" smtClean="0"/>
              <a:t>‹#›</a:t>
            </a:fld>
            <a:endParaRPr lang="en-US" dirty="0"/>
          </a:p>
        </p:txBody>
      </p:sp>
    </p:spTree>
    <p:extLst>
      <p:ext uri="{BB962C8B-B14F-4D97-AF65-F5344CB8AC3E}">
        <p14:creationId xmlns:p14="http://schemas.microsoft.com/office/powerpoint/2010/main" val="2371863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AF3ADC-F1F6-4E46-A036-11FECA462FE9}" type="datetimeFigureOut">
              <a:rPr lang="en-US" smtClean="0"/>
              <a:t>10/2/2019</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CDB2FF6-5013-4042-91C6-F0A134DC2188}" type="slidenum">
              <a:rPr lang="en-US" smtClean="0"/>
              <a:t>‹#›</a:t>
            </a:fld>
            <a:endParaRPr lang="en-US" dirty="0"/>
          </a:p>
        </p:txBody>
      </p:sp>
    </p:spTree>
    <p:extLst>
      <p:ext uri="{BB962C8B-B14F-4D97-AF65-F5344CB8AC3E}">
        <p14:creationId xmlns:p14="http://schemas.microsoft.com/office/powerpoint/2010/main" val="119575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AF3ADC-F1F6-4E46-A036-11FECA462FE9}" type="datetimeFigureOut">
              <a:rPr lang="en-US" smtClean="0"/>
              <a:t>10/2/2019</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CDB2FF6-5013-4042-91C6-F0A134DC2188}" type="slidenum">
              <a:rPr lang="en-US" smtClean="0"/>
              <a:t>‹#›</a:t>
            </a:fld>
            <a:endParaRPr lang="en-US" dirty="0"/>
          </a:p>
        </p:txBody>
      </p:sp>
    </p:spTree>
    <p:extLst>
      <p:ext uri="{BB962C8B-B14F-4D97-AF65-F5344CB8AC3E}">
        <p14:creationId xmlns:p14="http://schemas.microsoft.com/office/powerpoint/2010/main" val="3268117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AF3ADC-F1F6-4E46-A036-11FECA462FE9}" type="datetimeFigureOut">
              <a:rPr lang="en-US" smtClean="0"/>
              <a:t>10/2/2019</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CDB2FF6-5013-4042-91C6-F0A134DC2188}" type="slidenum">
              <a:rPr lang="en-US" smtClean="0"/>
              <a:t>‹#›</a:t>
            </a:fld>
            <a:endParaRPr lang="en-US" dirty="0"/>
          </a:p>
        </p:txBody>
      </p:sp>
    </p:spTree>
    <p:extLst>
      <p:ext uri="{BB962C8B-B14F-4D97-AF65-F5344CB8AC3E}">
        <p14:creationId xmlns:p14="http://schemas.microsoft.com/office/powerpoint/2010/main" val="3402178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4" descr="https://lh3.googleusercontent.com/oyfJKurzlSX0LwVSYTzED8CsKBEMRw7oy6BD1ey0KxK-jpWzoRNzpNNCnLoPVbUu8moEgvUCPAvNNmw19LAMLKa3kXunt_57HbUYxW5QGwBNXTKWtdPKzfULaYv3LSXFtCPuxYTXib8WlwqVvHorEwmiq4oKzahqAGowZN4FBo3KRc8UjgzFS0O8tTZw7mVa66e-_aM2vaC3ysEi7WtcdwSevieUFmaZRJv0vDEm0HCB2yYmlRZ9rP5vgmNiEGtPVCxzz3dprUglLcECJKbnO_P8uLjeXmqA6uq9D0NQKscbqy6uBToRBzBgnFEU2QMLJ2TObTjEJ34eMPLlB6lyrPNopD990IUXZDj2S3OOHPpOcxdXwCv5uRav8rbKu1RfDCzLQebixlyIP7YkYpVmHNfgZNpYKHs-CRDAN1XQcUcj-tQE4jZaw9RPZQgEjwAp4T4XWG358GKY6OWXKliCRZUuZ5j045l7oxkEUR90Rwhx9cPl24d5_IrqWnPVUSv4DLIy8vAy_1Sbsjz_qGhv_jt9zLbNZDySDidjBwYtSm58oVQrH5ZKmo4QZ8Q7AsQ9xlRD6Ms8SJbjQVchx69zLEL4MIsPhW5oDNffp40snOmd9RCOAx6mE7JiDY2QXivC_RjWcEnDmzGdKc8bELLPDDaWQg=w1608-h904-no"/>
          <p:cNvPicPr>
            <a:picLocks noChangeAspect="1" noChangeArrowheads="1"/>
          </p:cNvPicPr>
          <p:nvPr userDrawn="1"/>
        </p:nvPicPr>
        <p:blipFill>
          <a:blip r:embed="rId13">
            <a:duotone>
              <a:schemeClr val="bg2">
                <a:shade val="45000"/>
                <a:satMod val="135000"/>
              </a:schemeClr>
              <a:prstClr val="white"/>
            </a:duotone>
            <a:extLst>
              <a:ext uri="{BEBA8EAE-BF5A-486C-A8C5-ECC9F3942E4B}">
                <a14:imgProps xmlns:a14="http://schemas.microsoft.com/office/drawing/2010/main">
                  <a14:imgLayer r:embed="rId14">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0" y="-438977"/>
            <a:ext cx="12192000" cy="685421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userDrawn="1"/>
        </p:nvSpPr>
        <p:spPr>
          <a:xfrm>
            <a:off x="-10982" y="6421703"/>
            <a:ext cx="12202982" cy="43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9" name="Picture 1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0024" y="6475492"/>
            <a:ext cx="1133316" cy="323994"/>
          </a:xfrm>
          <a:prstGeom prst="rect">
            <a:avLst/>
          </a:prstGeom>
        </p:spPr>
      </p:pic>
      <p:cxnSp>
        <p:nvCxnSpPr>
          <p:cNvPr id="21" name="Straight Connector 20"/>
          <p:cNvCxnSpPr/>
          <p:nvPr userDrawn="1"/>
        </p:nvCxnSpPr>
        <p:spPr>
          <a:xfrm>
            <a:off x="0" y="6421702"/>
            <a:ext cx="12192000"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Rectangle 16"/>
          <p:cNvSpPr/>
          <p:nvPr userDrawn="1"/>
        </p:nvSpPr>
        <p:spPr bwMode="auto">
          <a:xfrm>
            <a:off x="2964982" y="6553345"/>
            <a:ext cx="1463675" cy="184150"/>
          </a:xfrm>
          <a:prstGeom prst="rect">
            <a:avLst/>
          </a:prstGeom>
          <a:solidFill>
            <a:schemeClr val="bg1"/>
          </a:solid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6"/>
          <p:cNvSpPr txBox="1">
            <a:spLocks noChangeArrowheads="1"/>
          </p:cNvSpPr>
          <p:nvPr userDrawn="1"/>
        </p:nvSpPr>
        <p:spPr bwMode="auto">
          <a:xfrm>
            <a:off x="3087220"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lumMod val="65000"/>
                  </a:schemeClr>
                </a:solidFill>
                <a:latin typeface="Gill Sans MT" pitchFamily="34" charset="0"/>
              </a:rPr>
              <a:t>POLICY</a:t>
            </a:r>
            <a:endParaRPr lang="en-US" sz="800" b="1" dirty="0">
              <a:solidFill>
                <a:schemeClr val="bg1">
                  <a:lumMod val="65000"/>
                </a:schemeClr>
              </a:solidFill>
              <a:latin typeface="Gill Sans MT" pitchFamily="34" charset="0"/>
            </a:endParaRPr>
          </a:p>
        </p:txBody>
      </p:sp>
      <p:sp>
        <p:nvSpPr>
          <p:cNvPr id="20" name="Rectangle 19"/>
          <p:cNvSpPr/>
          <p:nvPr userDrawn="1"/>
        </p:nvSpPr>
        <p:spPr bwMode="auto">
          <a:xfrm>
            <a:off x="4471520" y="6553345"/>
            <a:ext cx="1463675" cy="184150"/>
          </a:xfrm>
          <a:prstGeom prst="rect">
            <a:avLst/>
          </a:prstGeom>
          <a:solidFill>
            <a:schemeClr val="bg1"/>
          </a:solid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9"/>
          <p:cNvSpPr txBox="1">
            <a:spLocks noChangeArrowheads="1"/>
          </p:cNvSpPr>
          <p:nvPr userDrawn="1"/>
        </p:nvSpPr>
        <p:spPr bwMode="auto">
          <a:xfrm>
            <a:off x="459375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lumMod val="65000"/>
                  </a:schemeClr>
                </a:solidFill>
                <a:latin typeface="Gill Sans MT" pitchFamily="34" charset="0"/>
              </a:rPr>
              <a:t>PRINCIPLES</a:t>
            </a:r>
            <a:endParaRPr lang="en-US" sz="800" b="1" dirty="0">
              <a:solidFill>
                <a:schemeClr val="bg1">
                  <a:lumMod val="65000"/>
                </a:schemeClr>
              </a:solidFill>
              <a:latin typeface="Gill Sans MT" pitchFamily="34" charset="0"/>
            </a:endParaRPr>
          </a:p>
        </p:txBody>
      </p:sp>
      <p:sp>
        <p:nvSpPr>
          <p:cNvPr id="23" name="Rectangle 22"/>
          <p:cNvSpPr/>
          <p:nvPr userDrawn="1"/>
        </p:nvSpPr>
        <p:spPr bwMode="auto">
          <a:xfrm>
            <a:off x="5976470" y="6553345"/>
            <a:ext cx="1463675" cy="184150"/>
          </a:xfrm>
          <a:prstGeom prst="rect">
            <a:avLst/>
          </a:prstGeom>
          <a:solidFill>
            <a:schemeClr val="bg1"/>
          </a:solid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TextBox 22"/>
          <p:cNvSpPr txBox="1">
            <a:spLocks noChangeArrowheads="1"/>
          </p:cNvSpPr>
          <p:nvPr userDrawn="1"/>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lumMod val="65000"/>
                  </a:schemeClr>
                </a:solidFill>
                <a:latin typeface="Gill Sans MT" pitchFamily="34" charset="0"/>
              </a:rPr>
              <a:t>ON STREET</a:t>
            </a:r>
            <a:endParaRPr lang="en-US" sz="800" b="1" dirty="0">
              <a:solidFill>
                <a:schemeClr val="bg1">
                  <a:lumMod val="65000"/>
                </a:schemeClr>
              </a:solidFill>
              <a:latin typeface="Gill Sans MT" pitchFamily="34" charset="0"/>
            </a:endParaRPr>
          </a:p>
        </p:txBody>
      </p:sp>
      <p:sp>
        <p:nvSpPr>
          <p:cNvPr id="27" name="Rectangle 26"/>
          <p:cNvSpPr/>
          <p:nvPr userDrawn="1"/>
        </p:nvSpPr>
        <p:spPr bwMode="auto">
          <a:xfrm>
            <a:off x="7483007" y="6553345"/>
            <a:ext cx="1463675" cy="184150"/>
          </a:xfrm>
          <a:prstGeom prst="rect">
            <a:avLst/>
          </a:prstGeom>
          <a:solidFill>
            <a:schemeClr val="bg1"/>
          </a:solid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TextBox 25"/>
          <p:cNvSpPr txBox="1">
            <a:spLocks noChangeArrowheads="1"/>
          </p:cNvSpPr>
          <p:nvPr userDrawn="1"/>
        </p:nvSpPr>
        <p:spPr bwMode="auto">
          <a:xfrm>
            <a:off x="7605245"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lumMod val="65000"/>
                  </a:schemeClr>
                </a:solidFill>
                <a:latin typeface="Gill Sans MT" pitchFamily="34" charset="0"/>
              </a:rPr>
              <a:t>OFF STREET</a:t>
            </a:r>
            <a:endParaRPr lang="en-US" sz="800" b="1" dirty="0">
              <a:solidFill>
                <a:schemeClr val="bg1">
                  <a:lumMod val="65000"/>
                </a:schemeClr>
              </a:solidFill>
              <a:latin typeface="Gill Sans MT" pitchFamily="34" charset="0"/>
            </a:endParaRPr>
          </a:p>
        </p:txBody>
      </p:sp>
    </p:spTree>
    <p:extLst>
      <p:ext uri="{BB962C8B-B14F-4D97-AF65-F5344CB8AC3E}">
        <p14:creationId xmlns:p14="http://schemas.microsoft.com/office/powerpoint/2010/main" val="2042755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2">
            <a:lumMod val="75000"/>
          </a:schemeClr>
        </a:buClr>
        <a:buSzPct val="8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lumMod val="75000"/>
          </a:schemeClr>
        </a:buClr>
        <a:buSzPct val="80000"/>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gif"/><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6.JP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2.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jpe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77.jpeg"/></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81.jpeg"/><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4.jpeg"/><Relationship Id="rId7"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85.jpeg"/></Relationships>
</file>

<file path=ppt/slides/_rels/slide3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91.jpeg"/></Relationships>
</file>

<file path=ppt/slides/_rels/slide4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93.jpeg"/></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97.png"/></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5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5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112.jpeg"/></Relationships>
</file>

<file path=ppt/slides/_rels/slide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114.png"/></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117.png"/><Relationship Id="rId4" Type="http://schemas.openxmlformats.org/officeDocument/2006/relationships/image" Target="../media/image116.png"/></Relationships>
</file>

<file path=ppt/slides/_rels/slide5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119.png"/></Relationships>
</file>

<file path=ppt/slides/_rels/slide5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121.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0.xml"/><Relationship Id="rId1" Type="http://schemas.openxmlformats.org/officeDocument/2006/relationships/slideLayout" Target="../slideLayouts/slideLayout4.xml"/><Relationship Id="rId5" Type="http://schemas.openxmlformats.org/officeDocument/2006/relationships/image" Target="../media/image124.png"/><Relationship Id="rId4" Type="http://schemas.openxmlformats.org/officeDocument/2006/relationships/image" Target="../media/image123.jpeg"/></Relationships>
</file>

<file path=ppt/slides/_rels/slide6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image" Target="../media/image127.jpeg"/><Relationship Id="rId4" Type="http://schemas.openxmlformats.org/officeDocument/2006/relationships/image" Target="../media/image126.jpeg"/></Relationships>
</file>

<file path=ppt/slides/_rels/slide62.xml.rels><?xml version="1.0" encoding="UTF-8" standalone="yes"?>
<Relationships xmlns="http://schemas.openxmlformats.org/package/2006/relationships"><Relationship Id="rId3" Type="http://schemas.openxmlformats.org/officeDocument/2006/relationships/image" Target="../media/image128.gif"/><Relationship Id="rId7" Type="http://schemas.openxmlformats.org/officeDocument/2006/relationships/image" Target="../media/image132.png"/><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6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image" Target="../media/image137.jpeg"/><Relationship Id="rId4" Type="http://schemas.openxmlformats.org/officeDocument/2006/relationships/image" Target="../media/image136.jpeg"/></Relationships>
</file>

<file path=ppt/slides/_rels/slide6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139.jpeg"/></Relationships>
</file>

<file path=ppt/slides/_rels/slide6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142.png"/></Relationships>
</file>

<file path=ppt/slides/_rels/slide69.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143.jpeg"/><Relationship Id="rId7" Type="http://schemas.openxmlformats.org/officeDocument/2006/relationships/image" Target="../media/image147.png"/><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openxmlformats.org/officeDocument/2006/relationships/image" Target="../media/image146.png"/><Relationship Id="rId5" Type="http://schemas.openxmlformats.org/officeDocument/2006/relationships/image" Target="../media/image145.gif"/><Relationship Id="rId4" Type="http://schemas.openxmlformats.org/officeDocument/2006/relationships/image" Target="../media/image144.pn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49.jpeg"/><Relationship Id="rId7" Type="http://schemas.microsoft.com/office/2007/relationships/hdphoto" Target="../media/hdphoto2.wdp"/><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image" Target="../media/image152.png"/><Relationship Id="rId11" Type="http://schemas.microsoft.com/office/2007/relationships/hdphoto" Target="../media/hdphoto3.wdp"/><Relationship Id="rId5" Type="http://schemas.openxmlformats.org/officeDocument/2006/relationships/image" Target="../media/image151.jpeg"/><Relationship Id="rId10" Type="http://schemas.openxmlformats.org/officeDocument/2006/relationships/image" Target="../media/image155.png"/><Relationship Id="rId4" Type="http://schemas.openxmlformats.org/officeDocument/2006/relationships/image" Target="../media/image150.jpeg"/><Relationship Id="rId9" Type="http://schemas.openxmlformats.org/officeDocument/2006/relationships/image" Target="../media/image154.jpeg"/></Relationships>
</file>

<file path=ppt/slides/_rels/slide7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74.xml"/><Relationship Id="rId1" Type="http://schemas.openxmlformats.org/officeDocument/2006/relationships/slideLayout" Target="../slideLayouts/slideLayout4.xml"/><Relationship Id="rId5" Type="http://schemas.openxmlformats.org/officeDocument/2006/relationships/image" Target="../media/image161.png"/><Relationship Id="rId4" Type="http://schemas.openxmlformats.org/officeDocument/2006/relationships/image" Target="../media/image160.png"/></Relationships>
</file>

<file path=ppt/slides/_rels/slide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hyperlink" Target="mailto:tgustafson@epsteinglobal.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lh3.googleusercontent.com/oyfJKurzlSX0LwVSYTzED8CsKBEMRw7oy6BD1ey0KxK-jpWzoRNzpNNCnLoPVbUu8moEgvUCPAvNNmw19LAMLKa3kXunt_57HbUYxW5QGwBNXTKWtdPKzfULaYv3LSXFtCPuxYTXib8WlwqVvHorEwmiq4oKzahqAGowZN4FBo3KRc8UjgzFS0O8tTZw7mVa66e-_aM2vaC3ysEi7WtcdwSevieUFmaZRJv0vDEm0HCB2yYmlRZ9rP5vgmNiEGtPVCxzz3dprUglLcECJKbnO_P8uLjeXmqA6uq9D0NQKscbqy6uBToRBzBgnFEU2QMLJ2TObTjEJ34eMPLlB6lyrPNopD990IUXZDj2S3OOHPpOcxdXwCv5uRav8rbKu1RfDCzLQebixlyIP7YkYpVmHNfgZNpYKHs-CRDAN1XQcUcj-tQE4jZaw9RPZQgEjwAp4T4XWG358GKY6OWXKliCRZUuZ5j045l7oxkEUR90Rwhx9cPl24d5_IrqWnPVUSv4DLIy8vAy_1Sbsjz_qGhv_jt9zLbNZDySDidjBwYtSm58oVQrH5ZKmo4QZ8Q7AsQ9xlRD6Ms8SJbjQVchx69zLEL4MIsPhW5oDNffp40snOmd9RCOAx6mE7JiDY2QXivC_RjWcEnDmzGdKc8bELLPDDaWQg=w1608-h904-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8977"/>
            <a:ext cx="12192000" cy="685421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947057" y="0"/>
            <a:ext cx="10297886" cy="1055951"/>
          </a:xfrm>
        </p:spPr>
        <p:txBody>
          <a:bodyPr>
            <a:normAutofit/>
          </a:bodyPr>
          <a:lstStyle/>
          <a:p>
            <a:r>
              <a:rPr lang="en-US" sz="4800" b="1" dirty="0" smtClean="0">
                <a:ln>
                  <a:solidFill>
                    <a:schemeClr val="accent6">
                      <a:lumMod val="75000"/>
                    </a:schemeClr>
                  </a:solidFill>
                </a:ln>
                <a:solidFill>
                  <a:schemeClr val="bg1"/>
                </a:solidFill>
                <a:effectLst>
                  <a:outerShdw blurRad="38100" dist="38100" dir="2700000" algn="tl">
                    <a:srgbClr val="000000">
                      <a:alpha val="43137"/>
                    </a:srgbClr>
                  </a:outerShdw>
                </a:effectLst>
                <a:latin typeface="Arial Black" panose="020B0A04020102020204" pitchFamily="34" charset="0"/>
              </a:rPr>
              <a:t>Bicycle </a:t>
            </a:r>
            <a:r>
              <a:rPr lang="en-US" sz="4800" b="1" dirty="0" smtClean="0">
                <a:ln>
                  <a:solidFill>
                    <a:schemeClr val="accent6">
                      <a:lumMod val="75000"/>
                    </a:schemeClr>
                  </a:solidFill>
                </a:ln>
                <a:solidFill>
                  <a:schemeClr val="bg1"/>
                </a:solidFill>
                <a:effectLst>
                  <a:outerShdw blurRad="38100" dist="38100" dir="2700000" algn="tl">
                    <a:srgbClr val="000000">
                      <a:alpha val="43137"/>
                    </a:srgbClr>
                  </a:outerShdw>
                </a:effectLst>
                <a:latin typeface="Arial Black" panose="020B0A04020102020204" pitchFamily="34" charset="0"/>
              </a:rPr>
              <a:t>Design </a:t>
            </a:r>
            <a:r>
              <a:rPr lang="en-US" sz="4800" b="1" dirty="0" err="1" smtClean="0">
                <a:ln>
                  <a:solidFill>
                    <a:schemeClr val="accent6">
                      <a:lumMod val="75000"/>
                    </a:schemeClr>
                  </a:solidFill>
                </a:ln>
                <a:solidFill>
                  <a:schemeClr val="bg1"/>
                </a:solidFill>
                <a:effectLst>
                  <a:outerShdw blurRad="38100" dist="38100" dir="2700000" algn="tl">
                    <a:srgbClr val="000000">
                      <a:alpha val="43137"/>
                    </a:srgbClr>
                  </a:outerShdw>
                </a:effectLst>
                <a:latin typeface="Arial Black" panose="020B0A04020102020204" pitchFamily="34" charset="0"/>
              </a:rPr>
              <a:t>Gudelines</a:t>
            </a:r>
            <a:endParaRPr lang="en-US" sz="4800" b="1" dirty="0">
              <a:ln>
                <a:solidFill>
                  <a:schemeClr val="accent6">
                    <a:lumMod val="75000"/>
                  </a:schemeClr>
                </a:solidFill>
              </a:ln>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3" name="Subtitle 2"/>
          <p:cNvSpPr>
            <a:spLocks noGrp="1"/>
          </p:cNvSpPr>
          <p:nvPr>
            <p:ph type="subTitle" idx="1"/>
          </p:nvPr>
        </p:nvSpPr>
        <p:spPr>
          <a:xfrm>
            <a:off x="0" y="1186164"/>
            <a:ext cx="12191999" cy="397745"/>
          </a:xfrm>
          <a:solidFill>
            <a:schemeClr val="bg1">
              <a:alpha val="50000"/>
            </a:schemeClr>
          </a:solidFill>
          <a:ln>
            <a:solidFill>
              <a:schemeClr val="accent6">
                <a:lumMod val="75000"/>
              </a:schemeClr>
            </a:solidFill>
          </a:ln>
        </p:spPr>
        <p:txBody>
          <a:bodyPr>
            <a:noAutofit/>
          </a:bodyPr>
          <a:lstStyle/>
          <a:p>
            <a:r>
              <a:rPr lang="en-US" b="1" spc="800" dirty="0" smtClean="0">
                <a:latin typeface="Arial Narrow" panose="020B0606020202030204" pitchFamily="34" charset="0"/>
              </a:rPr>
              <a:t>Urban + Suburban Applications</a:t>
            </a:r>
            <a:endParaRPr lang="en-US" b="1" spc="800" dirty="0">
              <a:latin typeface="Arial Narrow" panose="020B0606020202030204" pitchFamily="34" charset="0"/>
            </a:endParaRPr>
          </a:p>
        </p:txBody>
      </p:sp>
      <p:pic>
        <p:nvPicPr>
          <p:cNvPr id="1026" name="Picture 2" descr="KKCOM - Kane / Kendall Council of Mayors"/>
          <p:cNvPicPr>
            <a:picLocks noChangeAspect="1" noChangeArrowheads="1"/>
          </p:cNvPicPr>
          <p:nvPr/>
        </p:nvPicPr>
        <p:blipFill rotWithShape="1">
          <a:blip r:embed="rId4">
            <a:extLst>
              <a:ext uri="{28A0092B-C50C-407E-A947-70E740481C1C}">
                <a14:useLocalDpi xmlns:a14="http://schemas.microsoft.com/office/drawing/2010/main" val="0"/>
              </a:ext>
            </a:extLst>
          </a:blip>
          <a:srcRect l="2109" r="35850" b="6572"/>
          <a:stretch/>
        </p:blipFill>
        <p:spPr bwMode="auto">
          <a:xfrm>
            <a:off x="190500" y="5123315"/>
            <a:ext cx="5791200" cy="1112385"/>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p:cNvSpPr txBox="1">
            <a:spLocks/>
          </p:cNvSpPr>
          <p:nvPr/>
        </p:nvSpPr>
        <p:spPr>
          <a:xfrm>
            <a:off x="9931399" y="1714122"/>
            <a:ext cx="2260600" cy="397745"/>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Clr>
                <a:schemeClr val="accent2">
                  <a:lumMod val="75000"/>
                </a:schemeClr>
              </a:buClr>
              <a:buSzPct val="80000"/>
              <a:buFont typeface="Wingdings" panose="05000000000000000000" pitchFamily="2" charset="2"/>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Clr>
                <a:schemeClr val="accent2">
                  <a:lumMod val="75000"/>
                </a:schemeClr>
              </a:buClr>
              <a:buSzPct val="80000"/>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smtClean="0">
                <a:solidFill>
                  <a:schemeClr val="bg1"/>
                </a:solidFill>
                <a:latin typeface="Arial Narrow" panose="020B0606020202030204" pitchFamily="34" charset="0"/>
              </a:rPr>
              <a:t>October 11, 2019</a:t>
            </a:r>
            <a:endParaRPr lang="en-US"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8360817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447152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endParaRPr>
          </a:p>
        </p:txBody>
      </p:sp>
      <p:sp>
        <p:nvSpPr>
          <p:cNvPr id="6" name="TextBox 19"/>
          <p:cNvSpPr txBox="1">
            <a:spLocks noChangeArrowheads="1"/>
          </p:cNvSpPr>
          <p:nvPr/>
        </p:nvSpPr>
        <p:spPr bwMode="auto">
          <a:xfrm>
            <a:off x="459375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PRINCIPLES</a:t>
            </a:r>
            <a:endParaRPr lang="en-US" sz="800" b="1" dirty="0">
              <a:solidFill>
                <a:schemeClr val="bg1"/>
              </a:solidFill>
              <a:latin typeface="Gill Sans MT" pitchFamily="34" charset="0"/>
            </a:endParaRPr>
          </a:p>
        </p:txBody>
      </p:sp>
      <p:sp>
        <p:nvSpPr>
          <p:cNvPr id="2" name="Right Arrow 1"/>
          <p:cNvSpPr/>
          <p:nvPr/>
        </p:nvSpPr>
        <p:spPr>
          <a:xfrm>
            <a:off x="313856" y="5689600"/>
            <a:ext cx="11713043" cy="640080"/>
          </a:xfrm>
          <a:prstGeom prst="rightArrow">
            <a:avLst/>
          </a:prstGeom>
          <a:solidFill>
            <a:srgbClr val="C55A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Up Arrow 2"/>
          <p:cNvSpPr/>
          <p:nvPr/>
        </p:nvSpPr>
        <p:spPr>
          <a:xfrm>
            <a:off x="53760" y="901700"/>
            <a:ext cx="640080" cy="5271016"/>
          </a:xfrm>
          <a:prstGeom prst="upArrow">
            <a:avLst/>
          </a:prstGeom>
          <a:solidFill>
            <a:srgbClr val="C55A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838200" y="365125"/>
            <a:ext cx="10515600" cy="1325563"/>
          </a:xfrm>
        </p:spPr>
        <p:txBody>
          <a:bodyPr>
            <a:normAutofit/>
          </a:bodyPr>
          <a:lstStyle/>
          <a:p>
            <a:r>
              <a:rPr lang="en-US" sz="3600" dirty="0" smtClean="0"/>
              <a:t>Context Matters</a:t>
            </a:r>
            <a:endParaRPr lang="en-US" sz="3600" dirty="0"/>
          </a:p>
        </p:txBody>
      </p:sp>
      <p:sp>
        <p:nvSpPr>
          <p:cNvPr id="14" name="TextBox 13"/>
          <p:cNvSpPr txBox="1"/>
          <p:nvPr/>
        </p:nvSpPr>
        <p:spPr>
          <a:xfrm>
            <a:off x="4631289" y="5803384"/>
            <a:ext cx="3078177" cy="369332"/>
          </a:xfrm>
          <a:prstGeom prst="rect">
            <a:avLst/>
          </a:prstGeom>
          <a:noFill/>
        </p:spPr>
        <p:txBody>
          <a:bodyPr wrap="square" rtlCol="0">
            <a:spAutoFit/>
          </a:bodyPr>
          <a:lstStyle/>
          <a:p>
            <a:pPr algn="ctr"/>
            <a:r>
              <a:rPr lang="en-US" b="1" dirty="0" smtClean="0">
                <a:solidFill>
                  <a:schemeClr val="bg1"/>
                </a:solidFill>
              </a:rPr>
              <a:t>Motor Vehicle Speeds</a:t>
            </a:r>
            <a:endParaRPr lang="en-US" b="1" dirty="0">
              <a:solidFill>
                <a:schemeClr val="bg1"/>
              </a:solidFill>
            </a:endParaRPr>
          </a:p>
        </p:txBody>
      </p:sp>
      <p:sp>
        <p:nvSpPr>
          <p:cNvPr id="15" name="TextBox 14"/>
          <p:cNvSpPr txBox="1"/>
          <p:nvPr/>
        </p:nvSpPr>
        <p:spPr>
          <a:xfrm rot="16200000">
            <a:off x="-557228" y="3124818"/>
            <a:ext cx="1843769" cy="369332"/>
          </a:xfrm>
          <a:prstGeom prst="rect">
            <a:avLst/>
          </a:prstGeom>
          <a:noFill/>
        </p:spPr>
        <p:txBody>
          <a:bodyPr wrap="square" rtlCol="0">
            <a:spAutoFit/>
          </a:bodyPr>
          <a:lstStyle/>
          <a:p>
            <a:pPr algn="ctr"/>
            <a:r>
              <a:rPr lang="en-US" b="1" dirty="0" smtClean="0">
                <a:solidFill>
                  <a:schemeClr val="bg1"/>
                </a:solidFill>
              </a:rPr>
              <a:t>Traffic Volume</a:t>
            </a:r>
            <a:endParaRPr lang="en-US" b="1" dirty="0">
              <a:solidFill>
                <a:schemeClr val="bg1"/>
              </a:solidFill>
            </a:endParaRPr>
          </a:p>
        </p:txBody>
      </p:sp>
      <p:sp>
        <p:nvSpPr>
          <p:cNvPr id="16" name="TextBox 15"/>
          <p:cNvSpPr txBox="1"/>
          <p:nvPr/>
        </p:nvSpPr>
        <p:spPr>
          <a:xfrm>
            <a:off x="1799757" y="5219555"/>
            <a:ext cx="2743200" cy="369332"/>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b="1" dirty="0" smtClean="0">
                <a:solidFill>
                  <a:schemeClr val="bg1"/>
                </a:solidFill>
              </a:rPr>
              <a:t>Shared Spaces</a:t>
            </a:r>
            <a:endParaRPr lang="en-US" b="1" dirty="0">
              <a:solidFill>
                <a:schemeClr val="bg1"/>
              </a:solidFill>
            </a:endParaRPr>
          </a:p>
        </p:txBody>
      </p:sp>
      <p:sp>
        <p:nvSpPr>
          <p:cNvPr id="17" name="TextBox 16"/>
          <p:cNvSpPr txBox="1"/>
          <p:nvPr/>
        </p:nvSpPr>
        <p:spPr>
          <a:xfrm>
            <a:off x="4752505" y="3231818"/>
            <a:ext cx="2743200" cy="369332"/>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b="1" dirty="0" smtClean="0">
                <a:solidFill>
                  <a:schemeClr val="bg1"/>
                </a:solidFill>
              </a:rPr>
              <a:t>Exclusive Lane Assignment</a:t>
            </a:r>
            <a:endParaRPr lang="en-US" b="1" dirty="0">
              <a:solidFill>
                <a:schemeClr val="bg1"/>
              </a:solidFill>
            </a:endParaRPr>
          </a:p>
        </p:txBody>
      </p:sp>
      <p:sp>
        <p:nvSpPr>
          <p:cNvPr id="18" name="TextBox 17"/>
          <p:cNvSpPr txBox="1"/>
          <p:nvPr/>
        </p:nvSpPr>
        <p:spPr>
          <a:xfrm>
            <a:off x="7707959" y="1452285"/>
            <a:ext cx="2743200" cy="369332"/>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b="1" dirty="0" smtClean="0">
                <a:solidFill>
                  <a:schemeClr val="bg1"/>
                </a:solidFill>
              </a:rPr>
              <a:t>Physical Separation</a:t>
            </a:r>
            <a:endParaRPr lang="en-US" b="1" dirty="0">
              <a:solidFill>
                <a:schemeClr val="bg1"/>
              </a:solidFill>
            </a:endParaRPr>
          </a:p>
        </p:txBody>
      </p:sp>
      <p:pic>
        <p:nvPicPr>
          <p:cNvPr id="19" name="Picture 13" descr="S:\Divisions\Project Development\0_BIKE PROGRAM\Bike Lanes\Photographs\00_Presentation Photos\10 - 2013.10.11 - Berteau Green Pavemen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799757" y="3683000"/>
            <a:ext cx="2743200" cy="1372044"/>
          </a:xfrm>
          <a:prstGeom prst="rect">
            <a:avLst/>
          </a:prstGeom>
          <a:noFill/>
          <a:ln w="635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Content Placeholder 11" descr="DSCN5211.JP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4752505" y="3784600"/>
            <a:ext cx="2721132" cy="1804287"/>
          </a:xfrm>
          <a:prstGeom prst="rect">
            <a:avLst/>
          </a:prstGeom>
          <a:noFill/>
          <a:ln w="635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5CBD9169-C065-4A8E-A87D-8BC8747119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9757" y="1461089"/>
            <a:ext cx="2743200" cy="2057400"/>
          </a:xfrm>
          <a:prstGeom prst="rect">
            <a:avLst/>
          </a:prstGeom>
          <a:ln>
            <a:solidFill>
              <a:schemeClr val="tx1"/>
            </a:solidFill>
          </a:ln>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E86FEBBC-E3D4-476C-BF69-A0E6B1647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752505" y="1457881"/>
            <a:ext cx="2727795" cy="1598612"/>
          </a:xfrm>
          <a:prstGeom prst="rect">
            <a:avLst/>
          </a:prstGeom>
          <a:ln>
            <a:solidFill>
              <a:schemeClr val="tx1"/>
            </a:solidFill>
          </a:ln>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6837345B-5B08-4166-94A1-01A4A7FBAB4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707959" y="2019300"/>
            <a:ext cx="2743200" cy="1663700"/>
          </a:xfrm>
          <a:prstGeom prst="rect">
            <a:avLst/>
          </a:prstGeom>
          <a:ln>
            <a:solidFill>
              <a:schemeClr val="tx1"/>
            </a:solidFill>
          </a:ln>
          <a:effectLst>
            <a:outerShdw blurRad="50800" dist="38100" dir="2700000" algn="tl" rotWithShape="0">
              <a:prstClr val="black">
                <a:alpha val="40000"/>
              </a:prstClr>
            </a:outerShdw>
          </a:effectLst>
        </p:spPr>
      </p:pic>
      <p:pic>
        <p:nvPicPr>
          <p:cNvPr id="26" name="Picture 4" descr="featured image May events on the Lakefront Trail"/>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7692553" y="3861801"/>
            <a:ext cx="2743200" cy="1717443"/>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Rectangle 20"/>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02330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3943350" y="2635355"/>
            <a:ext cx="7848600" cy="2603500"/>
          </a:xfrm>
          <a:prstGeom prst="roundRect">
            <a:avLst/>
          </a:prstGeom>
          <a:solidFill>
            <a:srgbClr val="4472C4">
              <a:alpha val="50196"/>
            </a:srgbClr>
          </a:solidFill>
          <a:ln w="38100"/>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400050" y="2635355"/>
            <a:ext cx="7848600" cy="2603500"/>
          </a:xfrm>
          <a:prstGeom prst="roundRect">
            <a:avLst/>
          </a:prstGeom>
          <a:solidFill>
            <a:srgbClr val="FFFF00">
              <a:alpha val="30196"/>
            </a:srgbClr>
          </a:solidFill>
          <a:ln w="38100">
            <a:solidFill>
              <a:srgbClr val="FFFF00"/>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6"/>
          <p:cNvSpPr>
            <a:spLocks noGrp="1"/>
          </p:cNvSpPr>
          <p:nvPr>
            <p:ph sz="half" idx="2"/>
          </p:nvPr>
        </p:nvSpPr>
        <p:spPr>
          <a:xfrm>
            <a:off x="8521700" y="2948197"/>
            <a:ext cx="2921000" cy="2850049"/>
          </a:xfrm>
          <a:noFill/>
          <a:ln w="57150">
            <a:noFill/>
          </a:ln>
        </p:spPr>
        <p:txBody>
          <a:bodyPr>
            <a:normAutofit/>
          </a:bodyPr>
          <a:lstStyle/>
          <a:p>
            <a:r>
              <a:rPr lang="en-US" sz="2000" dirty="0" smtClean="0"/>
              <a:t>Reconfigure Lanes </a:t>
            </a:r>
          </a:p>
          <a:p>
            <a:r>
              <a:rPr lang="en-US" sz="2000" dirty="0" smtClean="0"/>
              <a:t>(Road Diet)</a:t>
            </a:r>
          </a:p>
          <a:p>
            <a:r>
              <a:rPr lang="en-US" sz="2000" dirty="0" smtClean="0"/>
              <a:t>Remove On-Street Parking</a:t>
            </a:r>
          </a:p>
        </p:txBody>
      </p:sp>
      <p:sp>
        <p:nvSpPr>
          <p:cNvPr id="5" name="Content Placeholder 4"/>
          <p:cNvSpPr>
            <a:spLocks noGrp="1"/>
          </p:cNvSpPr>
          <p:nvPr>
            <p:ph sz="half" idx="1"/>
          </p:nvPr>
        </p:nvSpPr>
        <p:spPr>
          <a:xfrm>
            <a:off x="558800" y="2948197"/>
            <a:ext cx="2933700" cy="2850049"/>
          </a:xfrm>
          <a:noFill/>
          <a:ln w="57150">
            <a:noFill/>
          </a:ln>
        </p:spPr>
        <p:txBody>
          <a:bodyPr>
            <a:normAutofit/>
          </a:bodyPr>
          <a:lstStyle/>
          <a:p>
            <a:r>
              <a:rPr lang="en-US" sz="2000" dirty="0" smtClean="0"/>
              <a:t>Reduce Lane Width</a:t>
            </a:r>
          </a:p>
          <a:p>
            <a:r>
              <a:rPr lang="en-US" sz="2000" dirty="0" smtClean="0"/>
              <a:t>Speed Hump, Table*</a:t>
            </a:r>
          </a:p>
          <a:p>
            <a:r>
              <a:rPr lang="en-US" sz="2000" dirty="0" smtClean="0"/>
              <a:t>Mini Traffic Circle</a:t>
            </a:r>
          </a:p>
          <a:p>
            <a:r>
              <a:rPr lang="en-US" sz="2000" dirty="0" smtClean="0"/>
              <a:t>Curb Extension</a:t>
            </a:r>
          </a:p>
          <a:p>
            <a:r>
              <a:rPr lang="en-US" sz="2000" dirty="0" smtClean="0"/>
              <a:t>Median Island</a:t>
            </a:r>
          </a:p>
          <a:p>
            <a:endParaRPr lang="en-US" sz="2000" dirty="0"/>
          </a:p>
        </p:txBody>
      </p:sp>
      <p:sp>
        <p:nvSpPr>
          <p:cNvPr id="6" name="Rectangle 5"/>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bwMode="auto">
          <a:xfrm>
            <a:off x="447152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endParaRPr>
          </a:p>
        </p:txBody>
      </p:sp>
      <p:sp>
        <p:nvSpPr>
          <p:cNvPr id="12" name="TextBox 19"/>
          <p:cNvSpPr txBox="1">
            <a:spLocks noChangeArrowheads="1"/>
          </p:cNvSpPr>
          <p:nvPr/>
        </p:nvSpPr>
        <p:spPr bwMode="auto">
          <a:xfrm>
            <a:off x="459375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PRINCIPLES</a:t>
            </a:r>
            <a:endParaRPr lang="en-US" sz="800" b="1" dirty="0">
              <a:solidFill>
                <a:schemeClr val="bg1"/>
              </a:solidFill>
              <a:latin typeface="Gill Sans MT" pitchFamily="34" charset="0"/>
            </a:endParaRPr>
          </a:p>
        </p:txBody>
      </p:sp>
      <p:sp>
        <p:nvSpPr>
          <p:cNvPr id="13" name="Title 1"/>
          <p:cNvSpPr>
            <a:spLocks noGrp="1"/>
          </p:cNvSpPr>
          <p:nvPr>
            <p:ph type="title"/>
          </p:nvPr>
        </p:nvSpPr>
        <p:spPr/>
        <p:txBody>
          <a:bodyPr>
            <a:normAutofit/>
          </a:bodyPr>
          <a:lstStyle/>
          <a:p>
            <a:r>
              <a:rPr lang="en-US" sz="3600" dirty="0" smtClean="0"/>
              <a:t>Management Strategies</a:t>
            </a:r>
            <a:endParaRPr lang="en-US" sz="3600" dirty="0"/>
          </a:p>
        </p:txBody>
      </p:sp>
      <p:sp>
        <p:nvSpPr>
          <p:cNvPr id="14" name="Content Placeholder 4"/>
          <p:cNvSpPr txBox="1">
            <a:spLocks/>
          </p:cNvSpPr>
          <p:nvPr/>
        </p:nvSpPr>
        <p:spPr>
          <a:xfrm>
            <a:off x="4336490" y="2932322"/>
            <a:ext cx="3404720" cy="28659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lumMod val="75000"/>
                </a:schemeClr>
              </a:buClr>
              <a:buSzPct val="8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lumMod val="75000"/>
                </a:schemeClr>
              </a:buClr>
              <a:buSzPct val="80000"/>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t>Signal Timing</a:t>
            </a:r>
          </a:p>
          <a:p>
            <a:r>
              <a:rPr lang="en-US" sz="2000" dirty="0" smtClean="0"/>
              <a:t>Cul-de-sacs, Diverters</a:t>
            </a:r>
          </a:p>
          <a:p>
            <a:r>
              <a:rPr lang="en-US" sz="2000" dirty="0" smtClean="0"/>
              <a:t>Non-motorized Cut-throughs</a:t>
            </a:r>
          </a:p>
          <a:p>
            <a:endParaRPr lang="en-US" sz="2000" dirty="0" smtClean="0"/>
          </a:p>
          <a:p>
            <a:endParaRPr lang="en-US" sz="2000" dirty="0"/>
          </a:p>
        </p:txBody>
      </p:sp>
      <p:sp>
        <p:nvSpPr>
          <p:cNvPr id="17" name="TextBox 16"/>
          <p:cNvSpPr txBox="1"/>
          <p:nvPr/>
        </p:nvSpPr>
        <p:spPr>
          <a:xfrm>
            <a:off x="1803400" y="2006946"/>
            <a:ext cx="1143000" cy="523220"/>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pPr algn="ctr"/>
            <a:r>
              <a:rPr lang="en-US" sz="2800" dirty="0" smtClean="0"/>
              <a:t>Speed</a:t>
            </a:r>
            <a:endParaRPr lang="en-US" sz="2800" dirty="0"/>
          </a:p>
        </p:txBody>
      </p:sp>
      <p:sp>
        <p:nvSpPr>
          <p:cNvPr id="18" name="TextBox 17"/>
          <p:cNvSpPr txBox="1"/>
          <p:nvPr/>
        </p:nvSpPr>
        <p:spPr>
          <a:xfrm>
            <a:off x="9308820" y="2006946"/>
            <a:ext cx="1346760" cy="523220"/>
          </a:xfrm>
          <a:prstGeom prst="rect">
            <a:avLst/>
          </a:prstGeom>
          <a:solidFill>
            <a:srgbClr val="4472C4"/>
          </a:solidFill>
          <a:effectLst>
            <a:outerShdw blurRad="50800" dist="38100" dir="2700000" algn="tl" rotWithShape="0">
              <a:prstClr val="black">
                <a:alpha val="40000"/>
              </a:prstClr>
            </a:outerShdw>
          </a:effectLst>
        </p:spPr>
        <p:txBody>
          <a:bodyPr wrap="square" rtlCol="0">
            <a:spAutoFit/>
          </a:bodyPr>
          <a:lstStyle/>
          <a:p>
            <a:pPr algn="ctr"/>
            <a:r>
              <a:rPr lang="en-US" sz="2800" dirty="0" smtClean="0">
                <a:solidFill>
                  <a:schemeClr val="bg1"/>
                </a:solidFill>
              </a:rPr>
              <a:t>Volume</a:t>
            </a:r>
            <a:endParaRPr lang="en-US" sz="2800" dirty="0">
              <a:solidFill>
                <a:schemeClr val="bg1"/>
              </a:solidFill>
            </a:endParaRPr>
          </a:p>
        </p:txBody>
      </p:sp>
      <p:sp>
        <p:nvSpPr>
          <p:cNvPr id="19" name="TextBox 18"/>
          <p:cNvSpPr txBox="1"/>
          <p:nvPr/>
        </p:nvSpPr>
        <p:spPr>
          <a:xfrm>
            <a:off x="4705350" y="1953367"/>
            <a:ext cx="2667000" cy="523220"/>
          </a:xfrm>
          <a:prstGeom prst="rect">
            <a:avLst/>
          </a:prstGeom>
          <a:solidFill>
            <a:srgbClr val="95A36F"/>
          </a:solidFill>
          <a:effectLst>
            <a:outerShdw blurRad="50800" dist="38100" dir="2700000" algn="tl" rotWithShape="0">
              <a:prstClr val="black">
                <a:alpha val="40000"/>
              </a:prstClr>
            </a:outerShdw>
          </a:effectLst>
        </p:spPr>
        <p:txBody>
          <a:bodyPr wrap="square" rtlCol="0">
            <a:spAutoFit/>
          </a:bodyPr>
          <a:lstStyle/>
          <a:p>
            <a:pPr algn="ctr"/>
            <a:r>
              <a:rPr lang="en-US" sz="2800" dirty="0" smtClean="0"/>
              <a:t>Speed &amp; Volume</a:t>
            </a:r>
            <a:endParaRPr lang="en-US" sz="2800" dirty="0"/>
          </a:p>
        </p:txBody>
      </p:sp>
    </p:spTree>
    <p:extLst>
      <p:ext uri="{BB962C8B-B14F-4D97-AF65-F5344CB8AC3E}">
        <p14:creationId xmlns:p14="http://schemas.microsoft.com/office/powerpoint/2010/main" val="29381973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On Street, Midblock</a:t>
            </a:r>
            <a:endParaRPr lang="en-US" sz="3600" dirty="0"/>
          </a:p>
        </p:txBody>
      </p:sp>
      <p:sp>
        <p:nvSpPr>
          <p:cNvPr id="3" name="Content Placeholder 2"/>
          <p:cNvSpPr>
            <a:spLocks noGrp="1"/>
          </p:cNvSpPr>
          <p:nvPr>
            <p:ph sz="half" idx="1"/>
          </p:nvPr>
        </p:nvSpPr>
        <p:spPr/>
        <p:txBody>
          <a:bodyPr/>
          <a:lstStyle/>
          <a:p>
            <a:r>
              <a:rPr lang="en-US" dirty="0" smtClean="0">
                <a:solidFill>
                  <a:sysClr val="windowText" lastClr="000000"/>
                </a:solidFill>
              </a:rPr>
              <a:t>Shared Lane / Yield Roadway</a:t>
            </a:r>
          </a:p>
          <a:p>
            <a:r>
              <a:rPr lang="en-US" dirty="0" smtClean="0">
                <a:solidFill>
                  <a:sysClr val="windowText" lastClr="000000"/>
                </a:solidFill>
              </a:rPr>
              <a:t>Advisory Shoulder / Advisory Bike Lane</a:t>
            </a:r>
          </a:p>
          <a:p>
            <a:r>
              <a:rPr lang="en-US" dirty="0" smtClean="0">
                <a:solidFill>
                  <a:sysClr val="windowText" lastClr="000000"/>
                </a:solidFill>
              </a:rPr>
              <a:t>Paved Shoulder</a:t>
            </a:r>
          </a:p>
          <a:p>
            <a:r>
              <a:rPr lang="en-US" dirty="0" smtClean="0">
                <a:solidFill>
                  <a:sysClr val="windowText" lastClr="000000"/>
                </a:solidFill>
              </a:rPr>
              <a:t>Pedestrian Lane</a:t>
            </a:r>
          </a:p>
          <a:p>
            <a:r>
              <a:rPr lang="en-US" dirty="0" smtClean="0">
                <a:solidFill>
                  <a:sysClr val="windowText" lastClr="000000"/>
                </a:solidFill>
              </a:rPr>
              <a:t>Bike Boulevard / Neighborhood Greenway</a:t>
            </a:r>
          </a:p>
        </p:txBody>
      </p:sp>
      <p:sp>
        <p:nvSpPr>
          <p:cNvPr id="4" name="Content Placeholder 3"/>
          <p:cNvSpPr>
            <a:spLocks noGrp="1"/>
          </p:cNvSpPr>
          <p:nvPr>
            <p:ph sz="half" idx="2"/>
          </p:nvPr>
        </p:nvSpPr>
        <p:spPr/>
        <p:txBody>
          <a:bodyPr/>
          <a:lstStyle/>
          <a:p>
            <a:r>
              <a:rPr lang="en-US" dirty="0"/>
              <a:t>Bike Lane</a:t>
            </a:r>
          </a:p>
          <a:p>
            <a:r>
              <a:rPr lang="en-US" dirty="0" smtClean="0">
                <a:solidFill>
                  <a:sysClr val="windowText" lastClr="000000"/>
                </a:solidFill>
              </a:rPr>
              <a:t>Buffered </a:t>
            </a:r>
            <a:r>
              <a:rPr lang="en-US" dirty="0">
                <a:solidFill>
                  <a:sysClr val="windowText" lastClr="000000"/>
                </a:solidFill>
              </a:rPr>
              <a:t>Bike Lane</a:t>
            </a:r>
          </a:p>
          <a:p>
            <a:r>
              <a:rPr lang="en-US" dirty="0" smtClean="0">
                <a:solidFill>
                  <a:sysClr val="windowText" lastClr="000000"/>
                </a:solidFill>
              </a:rPr>
              <a:t>One-Way Separated </a:t>
            </a:r>
            <a:r>
              <a:rPr lang="en-US" dirty="0">
                <a:solidFill>
                  <a:sysClr val="windowText" lastClr="000000"/>
                </a:solidFill>
              </a:rPr>
              <a:t>Bike Lane</a:t>
            </a:r>
          </a:p>
          <a:p>
            <a:r>
              <a:rPr lang="en-US" dirty="0" smtClean="0">
                <a:solidFill>
                  <a:sysClr val="windowText" lastClr="000000"/>
                </a:solidFill>
              </a:rPr>
              <a:t>Left Side Bike Lane</a:t>
            </a:r>
          </a:p>
          <a:p>
            <a:r>
              <a:rPr lang="en-US" dirty="0" smtClean="0">
                <a:solidFill>
                  <a:sysClr val="windowText" lastClr="000000"/>
                </a:solidFill>
              </a:rPr>
              <a:t>Contra-flow Bike Lane</a:t>
            </a:r>
          </a:p>
          <a:p>
            <a:r>
              <a:rPr lang="en-US" dirty="0" smtClean="0">
                <a:solidFill>
                  <a:sysClr val="windowText" lastClr="000000"/>
                </a:solidFill>
              </a:rPr>
              <a:t>Two-Way Separated Bike Lane</a:t>
            </a:r>
          </a:p>
          <a:p>
            <a:r>
              <a:rPr lang="en-US" dirty="0" smtClean="0">
                <a:solidFill>
                  <a:sysClr val="windowText" lastClr="000000"/>
                </a:solidFill>
              </a:rPr>
              <a:t>Raised, Separated Bike Lane</a:t>
            </a:r>
            <a:endParaRPr lang="en-US" dirty="0">
              <a:solidFill>
                <a:sysClr val="windowText" lastClr="000000"/>
              </a:solidFill>
            </a:endParaRPr>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541999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Shared Lane Marking</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5" name="Content Placeholder 4"/>
          <p:cNvSpPr>
            <a:spLocks noGrp="1"/>
          </p:cNvSpPr>
          <p:nvPr>
            <p:ph sz="half" idx="1"/>
          </p:nvPr>
        </p:nvSpPr>
        <p:spPr>
          <a:xfrm>
            <a:off x="838200" y="1825625"/>
            <a:ext cx="3580262" cy="4351338"/>
          </a:xfrm>
        </p:spPr>
        <p:txBody>
          <a:bodyPr/>
          <a:lstStyle/>
          <a:p>
            <a:r>
              <a:rPr lang="en-US" dirty="0" smtClean="0"/>
              <a:t>The “Sharrow”</a:t>
            </a:r>
          </a:p>
          <a:p>
            <a:r>
              <a:rPr lang="en-US" dirty="0" smtClean="0"/>
              <a:t>Shows Intended Alignment of Bicyclist</a:t>
            </a:r>
          </a:p>
          <a:p>
            <a:r>
              <a:rPr lang="en-US" dirty="0" smtClean="0"/>
              <a:t>Visual Reminder of Shared Space</a:t>
            </a:r>
          </a:p>
          <a:p>
            <a:r>
              <a:rPr lang="en-US" dirty="0" smtClean="0"/>
              <a:t>Not intended for use on Bike Lanes or Paved Shoulders</a:t>
            </a:r>
            <a:endParaRPr lang="en-US" dirty="0"/>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10" descr="IMG_1832.JPG"/>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7747000" y="1825624"/>
            <a:ext cx="4445000" cy="4574827"/>
          </a:xfrm>
          <a:ln>
            <a:solidFill>
              <a:schemeClr val="tx1"/>
            </a:solidFill>
          </a:ln>
        </p:spPr>
      </p:pic>
      <p:pic>
        <p:nvPicPr>
          <p:cNvPr id="13" name="Picture 12">
            <a:extLst>
              <a:ext uri="{FF2B5EF4-FFF2-40B4-BE49-F238E27FC236}">
                <a16:creationId xmlns:a16="http://schemas.microsoft.com/office/drawing/2014/main" id="{C061D856-77AB-406C-BF5A-3E77F81EF8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495801" y="1809750"/>
            <a:ext cx="3173860" cy="4590701"/>
          </a:xfrm>
          <a:prstGeom prst="rect">
            <a:avLst/>
          </a:prstGeom>
          <a:ln>
            <a:solidFill>
              <a:schemeClr val="tx1"/>
            </a:solidFill>
          </a:ln>
        </p:spPr>
      </p:pic>
    </p:spTree>
    <p:extLst>
      <p:ext uri="{BB962C8B-B14F-4D97-AF65-F5344CB8AC3E}">
        <p14:creationId xmlns:p14="http://schemas.microsoft.com/office/powerpoint/2010/main" val="11355081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Shared Lane Marking</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5" name="Content Placeholder 4"/>
          <p:cNvSpPr>
            <a:spLocks noGrp="1"/>
          </p:cNvSpPr>
          <p:nvPr>
            <p:ph sz="half" idx="1"/>
          </p:nvPr>
        </p:nvSpPr>
        <p:spPr/>
        <p:txBody>
          <a:bodyPr/>
          <a:lstStyle/>
          <a:p>
            <a:endParaRPr lang="en-US" dirty="0"/>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5" descr="sharrow plan 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1737818"/>
            <a:ext cx="3771900" cy="4574084"/>
          </a:xfrm>
          <a:prstGeom prst="rect">
            <a:avLst/>
          </a:prstGeom>
        </p:spPr>
      </p:pic>
      <p:pic>
        <p:nvPicPr>
          <p:cNvPr id="12" name="Content Placeholder 10" descr="sharrow plan 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6858000" y="1734883"/>
            <a:ext cx="5338763" cy="4577018"/>
          </a:xfrm>
          <a:prstGeom prst="rect">
            <a:avLst/>
          </a:prstGeom>
        </p:spPr>
      </p:pic>
      <p:pic>
        <p:nvPicPr>
          <p:cNvPr id="13" name="Content Placeholder 10" descr="IMG_1832.JPG"/>
          <p:cNvPicPr>
            <a:picLocks noGrp="1" noChangeAspect="1"/>
          </p:cNvPicPr>
          <p:nvPr>
            <p:ph sz="half" idx="2"/>
          </p:nvPr>
        </p:nvPicPr>
        <p:blipFill rotWithShape="1">
          <a:blip r:embed="rId5" cstate="print">
            <a:extLst>
              <a:ext uri="{28A0092B-C50C-407E-A947-70E740481C1C}">
                <a14:useLocalDpi xmlns:a14="http://schemas.microsoft.com/office/drawing/2010/main" val="0"/>
              </a:ext>
            </a:extLst>
          </a:blip>
          <a:srcRect/>
          <a:stretch/>
        </p:blipFill>
        <p:spPr>
          <a:xfrm>
            <a:off x="3543300" y="2805979"/>
            <a:ext cx="3393388" cy="3492500"/>
          </a:xfrm>
          <a:ln>
            <a:solidFill>
              <a:schemeClr val="tx1"/>
            </a:solidFill>
          </a:ln>
          <a:effectLst>
            <a:outerShdw blurRad="50800" dist="38100" dir="2700000" algn="tl" rotWithShape="0">
              <a:prstClr val="black">
                <a:alpha val="40000"/>
              </a:prstClr>
            </a:outerShdw>
          </a:effectLst>
        </p:spPr>
      </p:pic>
      <p:sp>
        <p:nvSpPr>
          <p:cNvPr id="4" name="TextBox 3"/>
          <p:cNvSpPr txBox="1"/>
          <p:nvPr/>
        </p:nvSpPr>
        <p:spPr>
          <a:xfrm>
            <a:off x="3543300" y="1745258"/>
            <a:ext cx="3393388" cy="92333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dirty="0" smtClean="0">
                <a:solidFill>
                  <a:schemeClr val="bg1"/>
                </a:solidFill>
              </a:rPr>
              <a:t>“</a:t>
            </a:r>
            <a:r>
              <a:rPr lang="en-US" dirty="0">
                <a:solidFill>
                  <a:schemeClr val="bg1"/>
                </a:solidFill>
              </a:rPr>
              <a:t>For some streets, this may be the center of a shared travel lane</a:t>
            </a:r>
            <a:r>
              <a:rPr lang="en-US" dirty="0" smtClean="0">
                <a:solidFill>
                  <a:schemeClr val="bg1"/>
                </a:solidFill>
              </a:rPr>
              <a:t>.” </a:t>
            </a:r>
          </a:p>
          <a:p>
            <a:r>
              <a:rPr lang="en-US" dirty="0" smtClean="0">
                <a:solidFill>
                  <a:schemeClr val="bg1"/>
                </a:solidFill>
              </a:rPr>
              <a:t>– </a:t>
            </a:r>
            <a:r>
              <a:rPr lang="en-US" i="1" dirty="0" smtClean="0">
                <a:solidFill>
                  <a:schemeClr val="bg1"/>
                </a:solidFill>
              </a:rPr>
              <a:t>AASHTO Bike Guide, Section 4.4.</a:t>
            </a:r>
            <a:endParaRPr lang="en-US" i="1" dirty="0">
              <a:solidFill>
                <a:schemeClr val="bg1"/>
              </a:solidFill>
            </a:endParaRPr>
          </a:p>
        </p:txBody>
      </p:sp>
    </p:spTree>
    <p:extLst>
      <p:ext uri="{BB962C8B-B14F-4D97-AF65-F5344CB8AC3E}">
        <p14:creationId xmlns:p14="http://schemas.microsoft.com/office/powerpoint/2010/main" val="2877745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Paved Shoulder</a:t>
            </a:r>
            <a:endParaRPr lang="en-US" sz="3600" dirty="0"/>
          </a:p>
        </p:txBody>
      </p:sp>
      <p:sp>
        <p:nvSpPr>
          <p:cNvPr id="5" name="Content Placeholder 4"/>
          <p:cNvSpPr>
            <a:spLocks noGrp="1"/>
          </p:cNvSpPr>
          <p:nvPr>
            <p:ph sz="half" idx="1"/>
          </p:nvPr>
        </p:nvSpPr>
        <p:spPr>
          <a:xfrm>
            <a:off x="838200" y="1825625"/>
            <a:ext cx="6164752" cy="4351338"/>
          </a:xfrm>
        </p:spPr>
        <p:txBody>
          <a:bodyPr>
            <a:normAutofit/>
          </a:bodyPr>
          <a:lstStyle/>
          <a:p>
            <a:r>
              <a:rPr lang="en-US" sz="2400" dirty="0" smtClean="0"/>
              <a:t>2-4% Cross slope, typ. </a:t>
            </a:r>
          </a:p>
          <a:p>
            <a:pPr lvl="1"/>
            <a:r>
              <a:rPr lang="en-US" sz="2000" dirty="0" smtClean="0"/>
              <a:t>BDE/BLRS permits 4-6%, but impractical for bicycling</a:t>
            </a:r>
          </a:p>
          <a:p>
            <a:r>
              <a:rPr lang="en-US" sz="2400" dirty="0" smtClean="0"/>
              <a:t>Helpful on rural/suburban roads</a:t>
            </a:r>
          </a:p>
          <a:p>
            <a:pPr lvl="1"/>
            <a:r>
              <a:rPr lang="en-US" sz="2000" dirty="0" smtClean="0"/>
              <a:t>Increases turn radius at intersections</a:t>
            </a:r>
          </a:p>
          <a:p>
            <a:pPr lvl="1"/>
            <a:r>
              <a:rPr lang="en-US" sz="2000" dirty="0" smtClean="0"/>
              <a:t>Roadway recovery, room to pull over</a:t>
            </a:r>
          </a:p>
          <a:p>
            <a:pPr lvl="1"/>
            <a:r>
              <a:rPr lang="en-US" sz="2000" dirty="0" smtClean="0"/>
              <a:t>Extends pavement life</a:t>
            </a:r>
          </a:p>
          <a:p>
            <a:pPr lvl="1"/>
            <a:r>
              <a:rPr lang="en-US" sz="2000" dirty="0" smtClean="0"/>
              <a:t>Snow storage, mail delivery</a:t>
            </a:r>
          </a:p>
          <a:p>
            <a:r>
              <a:rPr lang="en-US" sz="2400" dirty="0" smtClean="0"/>
              <a:t>Key consideration	</a:t>
            </a:r>
          </a:p>
          <a:p>
            <a:pPr lvl="1"/>
            <a:r>
              <a:rPr lang="en-US" sz="2000" dirty="0" smtClean="0"/>
              <a:t>Maintained by the agency of jurisdiction, unlike a sidewalk or shared use path</a:t>
            </a:r>
          </a:p>
          <a:p>
            <a:endParaRPr lang="en-US" sz="24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010400" y="114300"/>
            <a:ext cx="5181600" cy="3314700"/>
          </a:xfrm>
          <a:prstGeom prst="rect">
            <a:avLst/>
          </a:prstGeom>
          <a:ln>
            <a:solidFill>
              <a:schemeClr val="tx1"/>
            </a:solidFill>
          </a:ln>
        </p:spPr>
      </p:pic>
      <p:sp>
        <p:nvSpPr>
          <p:cNvPr id="11" name="TextBox 10"/>
          <p:cNvSpPr txBox="1"/>
          <p:nvPr/>
        </p:nvSpPr>
        <p:spPr>
          <a:xfrm>
            <a:off x="7006676" y="2921247"/>
            <a:ext cx="2880718" cy="307777"/>
          </a:xfrm>
          <a:prstGeom prst="rect">
            <a:avLst/>
          </a:prstGeom>
          <a:noFill/>
        </p:spPr>
        <p:txBody>
          <a:bodyPr wrap="square" rtlCol="0">
            <a:spAutoFit/>
          </a:bodyPr>
          <a:lstStyle/>
          <a:p>
            <a:r>
              <a:rPr lang="en-US" sz="1400" dirty="0" smtClean="0"/>
              <a:t>Image Source: Alta Planning + Design</a:t>
            </a:r>
            <a:endParaRPr lang="en-US" sz="1400" dirty="0"/>
          </a:p>
        </p:txBody>
      </p:sp>
      <p:pic>
        <p:nvPicPr>
          <p:cNvPr id="14" name="Picture 4" descr="Bike Route sig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010400" y="3305127"/>
            <a:ext cx="5185324" cy="3096012"/>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0304746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Paved Shoulder</a:t>
            </a:r>
            <a:endParaRPr lang="en-US" sz="3600" dirty="0"/>
          </a:p>
        </p:txBody>
      </p:sp>
      <p:sp>
        <p:nvSpPr>
          <p:cNvPr id="5" name="Content Placeholder 4"/>
          <p:cNvSpPr>
            <a:spLocks noGrp="1"/>
          </p:cNvSpPr>
          <p:nvPr>
            <p:ph sz="half" idx="1"/>
          </p:nvPr>
        </p:nvSpPr>
        <p:spPr>
          <a:xfrm>
            <a:off x="838200" y="1825625"/>
            <a:ext cx="5260507" cy="4351338"/>
          </a:xfrm>
        </p:spPr>
        <p:txBody>
          <a:bodyPr>
            <a:normAutofit/>
          </a:bodyPr>
          <a:lstStyle/>
          <a:p>
            <a:r>
              <a:rPr lang="en-US" sz="2400" b="1" dirty="0" smtClean="0"/>
              <a:t>IF </a:t>
            </a:r>
            <a:r>
              <a:rPr lang="en-US" sz="2400" dirty="0" smtClean="0"/>
              <a:t>you are adding paved shoulders and </a:t>
            </a:r>
          </a:p>
          <a:p>
            <a:r>
              <a:rPr lang="en-US" sz="2400" b="1" dirty="0" smtClean="0"/>
              <a:t>IF </a:t>
            </a:r>
            <a:r>
              <a:rPr lang="en-US" sz="2400" dirty="0" smtClean="0"/>
              <a:t>your design guidance suggests rumble strips</a:t>
            </a:r>
          </a:p>
          <a:p>
            <a:r>
              <a:rPr lang="en-US" sz="2400" b="1" dirty="0" smtClean="0"/>
              <a:t>THEN </a:t>
            </a:r>
            <a:r>
              <a:rPr lang="en-US" sz="2400" dirty="0" smtClean="0"/>
              <a:t>maintain a 4’ min. area between rumble strip and edge of pavement</a:t>
            </a:r>
          </a:p>
          <a:p>
            <a:r>
              <a:rPr lang="en-US" sz="2400" b="1" dirty="0" smtClean="0"/>
              <a:t>THEN </a:t>
            </a:r>
            <a:r>
              <a:rPr lang="en-US" sz="2400" dirty="0" smtClean="0"/>
              <a:t>provide a 12’ gap every 40-60’ for evasive actions</a:t>
            </a:r>
            <a:endParaRPr lang="en-US" sz="2000" dirty="0" smtClean="0"/>
          </a:p>
          <a:p>
            <a:endParaRPr lang="en-US" sz="24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17" descr="rumble 1.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318573" y="-457200"/>
            <a:ext cx="5873427" cy="6862763"/>
          </a:xfrm>
          <a:ln>
            <a:solidFill>
              <a:schemeClr val="tx1"/>
            </a:solidFill>
          </a:ln>
        </p:spPr>
      </p:pic>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2259" y="1806248"/>
            <a:ext cx="2773027" cy="4458027"/>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2611206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Advisory Bike Lane, Advisory Shoulder</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pic>
        <p:nvPicPr>
          <p:cNvPr id="9" name="Content Placeholder 8"/>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0848" t="9996" r="25377" b="10033"/>
          <a:stretch/>
        </p:blipFill>
        <p:spPr>
          <a:xfrm>
            <a:off x="4978400" y="1825625"/>
            <a:ext cx="6972300" cy="4338637"/>
          </a:xfrm>
          <a:prstGeom prst="rect">
            <a:avLst/>
          </a:prstGeom>
          <a:ln>
            <a:solidFill>
              <a:schemeClr val="tx1"/>
            </a:solidFill>
          </a:ln>
        </p:spPr>
      </p:pic>
      <p:sp>
        <p:nvSpPr>
          <p:cNvPr id="11" name="Content Placeholder 4"/>
          <p:cNvSpPr>
            <a:spLocks noGrp="1"/>
          </p:cNvSpPr>
          <p:nvPr>
            <p:ph sz="half" idx="1"/>
          </p:nvPr>
        </p:nvSpPr>
        <p:spPr>
          <a:xfrm>
            <a:off x="838199" y="1825625"/>
            <a:ext cx="4095835" cy="4351338"/>
          </a:xfrm>
        </p:spPr>
        <p:txBody>
          <a:bodyPr>
            <a:noAutofit/>
          </a:bodyPr>
          <a:lstStyle/>
          <a:p>
            <a:r>
              <a:rPr lang="en-US" sz="2400" dirty="0" smtClean="0"/>
              <a:t>Per AASHTO: 14’+ lane width </a:t>
            </a:r>
          </a:p>
          <a:p>
            <a:r>
              <a:rPr lang="en-US" sz="2400" dirty="0" smtClean="0"/>
              <a:t>Popularized during vehicular cyclist movement</a:t>
            </a:r>
          </a:p>
          <a:p>
            <a:r>
              <a:rPr lang="en-US" sz="2400" dirty="0" smtClean="0"/>
              <a:t>Almost always requires signage </a:t>
            </a:r>
          </a:p>
          <a:p>
            <a:pPr lvl="1"/>
            <a:r>
              <a:rPr lang="en-US" sz="2000" dirty="0" smtClean="0"/>
              <a:t>(W11-1 &amp; W16-1 or R4-11)</a:t>
            </a:r>
          </a:p>
          <a:p>
            <a:r>
              <a:rPr lang="en-US" sz="2400" dirty="0" smtClean="0"/>
              <a:t>Better solutions are available</a:t>
            </a:r>
          </a:p>
          <a:p>
            <a:endParaRPr lang="en-US" sz="2400" dirty="0"/>
          </a:p>
        </p:txBody>
      </p:sp>
      <p:sp>
        <p:nvSpPr>
          <p:cNvPr id="10" name="Rectangle 9"/>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05136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Advisory Bike Lane, Advisory Shoulder</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pic>
        <p:nvPicPr>
          <p:cNvPr id="9" name="Content Placeholder 8"/>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0848" t="9996" r="25377" b="10033"/>
          <a:stretch/>
        </p:blipFill>
        <p:spPr>
          <a:xfrm>
            <a:off x="4978400" y="1825625"/>
            <a:ext cx="6972300" cy="4338637"/>
          </a:xfrm>
          <a:prstGeom prst="rect">
            <a:avLst/>
          </a:prstGeom>
          <a:ln>
            <a:solidFill>
              <a:schemeClr val="tx1"/>
            </a:solidFill>
          </a:ln>
        </p:spPr>
      </p:pic>
      <p:sp>
        <p:nvSpPr>
          <p:cNvPr id="11" name="Content Placeholder 4"/>
          <p:cNvSpPr>
            <a:spLocks noGrp="1"/>
          </p:cNvSpPr>
          <p:nvPr>
            <p:ph sz="half" idx="1"/>
          </p:nvPr>
        </p:nvSpPr>
        <p:spPr>
          <a:xfrm>
            <a:off x="838199" y="1825625"/>
            <a:ext cx="4095835" cy="4351338"/>
          </a:xfrm>
        </p:spPr>
        <p:txBody>
          <a:bodyPr>
            <a:noAutofit/>
          </a:bodyPr>
          <a:lstStyle/>
          <a:p>
            <a:r>
              <a:rPr lang="en-US" sz="2400" dirty="0" smtClean="0"/>
              <a:t>Experimental Treatment</a:t>
            </a:r>
          </a:p>
          <a:p>
            <a:r>
              <a:rPr lang="en-US" sz="2400" dirty="0" smtClean="0"/>
              <a:t>Two-Way Center Travel Lane</a:t>
            </a:r>
          </a:p>
          <a:p>
            <a:r>
              <a:rPr lang="en-US" sz="2400" dirty="0" smtClean="0"/>
              <a:t>No center line</a:t>
            </a:r>
          </a:p>
          <a:p>
            <a:r>
              <a:rPr lang="en-US" sz="2400" dirty="0" smtClean="0"/>
              <a:t>Suitable in Low speed, Low volume Environments</a:t>
            </a:r>
            <a:endParaRPr lang="en-US" sz="2400" dirty="0"/>
          </a:p>
        </p:txBody>
      </p:sp>
      <p:cxnSp>
        <p:nvCxnSpPr>
          <p:cNvPr id="12" name="Connector: Elbow 7"/>
          <p:cNvCxnSpPr>
            <a:cxnSpLocks/>
          </p:cNvCxnSpPr>
          <p:nvPr/>
        </p:nvCxnSpPr>
        <p:spPr>
          <a:xfrm rot="5400000" flipH="1" flipV="1">
            <a:off x="10122562" y="2665327"/>
            <a:ext cx="546871" cy="239206"/>
          </a:xfrm>
          <a:prstGeom prst="bentConnector3">
            <a:avLst>
              <a:gd name="adj1" fmla="val 50000"/>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695944" y="2203717"/>
            <a:ext cx="2527300" cy="307777"/>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Yield to Bicyclists</a:t>
            </a:r>
          </a:p>
        </p:txBody>
      </p:sp>
      <p:sp>
        <p:nvSpPr>
          <p:cNvPr id="14" name="TextBox 13"/>
          <p:cNvSpPr txBox="1"/>
          <p:nvPr/>
        </p:nvSpPr>
        <p:spPr>
          <a:xfrm>
            <a:off x="5434435" y="3542326"/>
            <a:ext cx="3004715" cy="307777"/>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Permissive broken lane line</a:t>
            </a:r>
          </a:p>
        </p:txBody>
      </p:sp>
      <p:cxnSp>
        <p:nvCxnSpPr>
          <p:cNvPr id="15" name="Straight Arrow Connector 14"/>
          <p:cNvCxnSpPr>
            <a:cxnSpLocks/>
          </p:cNvCxnSpPr>
          <p:nvPr/>
        </p:nvCxnSpPr>
        <p:spPr>
          <a:xfrm>
            <a:off x="8005361" y="3670814"/>
            <a:ext cx="148039" cy="153889"/>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779620" y="2384623"/>
            <a:ext cx="3115105" cy="307777"/>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Two-way Center Travel Lane</a:t>
            </a:r>
          </a:p>
        </p:txBody>
      </p:sp>
      <p:cxnSp>
        <p:nvCxnSpPr>
          <p:cNvPr id="17" name="Straight Arrow Connector 16"/>
          <p:cNvCxnSpPr>
            <a:cxnSpLocks/>
          </p:cNvCxnSpPr>
          <p:nvPr/>
        </p:nvCxnSpPr>
        <p:spPr>
          <a:xfrm flipH="1">
            <a:off x="8244901" y="2692400"/>
            <a:ext cx="3462" cy="626446"/>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578174" y="5305194"/>
            <a:ext cx="2117770" cy="523220"/>
          </a:xfrm>
          <a:prstGeom prst="rect">
            <a:avLst/>
          </a:prstGeom>
          <a:noFill/>
        </p:spPr>
        <p:txBody>
          <a:bodyPr wrap="square" rtlCol="0">
            <a:spAutoFit/>
          </a:bodyPr>
          <a:lstStyle/>
          <a:p>
            <a:r>
              <a:rPr lang="en-US" sz="1400" b="1" dirty="0" smtClean="0">
                <a:latin typeface="Open Sans" panose="020B0606030504020204" pitchFamily="34" charset="0"/>
                <a:ea typeface="Open Sans" panose="020B0606030504020204" pitchFamily="34" charset="0"/>
                <a:cs typeface="Open Sans" panose="020B0606030504020204" pitchFamily="34" charset="0"/>
              </a:rPr>
              <a:t>Optional Contrasting </a:t>
            </a:r>
            <a:r>
              <a:rPr lang="en-US" sz="1400" b="1" dirty="0">
                <a:latin typeface="Open Sans" panose="020B0606030504020204" pitchFamily="34" charset="0"/>
                <a:ea typeface="Open Sans" panose="020B0606030504020204" pitchFamily="34" charset="0"/>
                <a:cs typeface="Open Sans" panose="020B0606030504020204" pitchFamily="34" charset="0"/>
              </a:rPr>
              <a:t>Paving Materials</a:t>
            </a:r>
          </a:p>
        </p:txBody>
      </p:sp>
      <p:cxnSp>
        <p:nvCxnSpPr>
          <p:cNvPr id="19" name="Straight Arrow Connector 18"/>
          <p:cNvCxnSpPr>
            <a:cxnSpLocks/>
          </p:cNvCxnSpPr>
          <p:nvPr/>
        </p:nvCxnSpPr>
        <p:spPr>
          <a:xfrm>
            <a:off x="9528668" y="5479365"/>
            <a:ext cx="1190132" cy="0"/>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343" y="4199938"/>
            <a:ext cx="5895975" cy="2125463"/>
          </a:xfrm>
          <a:prstGeom prst="rect">
            <a:avLst/>
          </a:prstGeom>
          <a:ln>
            <a:solidFill>
              <a:schemeClr val="tx1"/>
            </a:solidFill>
          </a:ln>
        </p:spPr>
      </p:pic>
      <p:sp>
        <p:nvSpPr>
          <p:cNvPr id="20" name="Rectangle 19"/>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48523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93484" y="3115983"/>
            <a:ext cx="5662473" cy="3135390"/>
          </a:xfrm>
          <a:prstGeom prst="rect">
            <a:avLst/>
          </a:prstGeom>
          <a:ln>
            <a:solidFill>
              <a:schemeClr val="tx1"/>
            </a:solidFill>
          </a:ln>
        </p:spPr>
      </p:pic>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122602" y="-5670"/>
            <a:ext cx="6648694" cy="2922640"/>
          </a:xfrm>
          <a:prstGeom prst="rect">
            <a:avLst/>
          </a:prstGeom>
          <a:ln>
            <a:solidFill>
              <a:schemeClr val="tx1"/>
            </a:solidFill>
          </a:ln>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382870" y="3115983"/>
            <a:ext cx="5388426" cy="3135390"/>
          </a:xfrm>
          <a:prstGeom prst="rect">
            <a:avLst/>
          </a:prstGeom>
          <a:ln>
            <a:solidFill>
              <a:schemeClr val="tx1"/>
            </a:solidFill>
          </a:ln>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484" y="1"/>
            <a:ext cx="2231924" cy="2916970"/>
          </a:xfrm>
          <a:prstGeom prst="rect">
            <a:avLst/>
          </a:prstGeom>
          <a:ln>
            <a:solidFill>
              <a:schemeClr val="tx1"/>
            </a:solidFill>
          </a:ln>
        </p:spPr>
      </p:pic>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b="-1360"/>
          <a:stretch/>
        </p:blipFill>
        <p:spPr>
          <a:xfrm>
            <a:off x="2868015" y="0"/>
            <a:ext cx="2075229" cy="2916970"/>
          </a:xfrm>
          <a:prstGeom prst="rect">
            <a:avLst/>
          </a:prstGeom>
          <a:ln>
            <a:solidFill>
              <a:schemeClr val="tx1"/>
            </a:solidFill>
          </a:ln>
        </p:spPr>
      </p:pic>
      <p:sp>
        <p:nvSpPr>
          <p:cNvPr id="28" name="TextBox 27"/>
          <p:cNvSpPr txBox="1"/>
          <p:nvPr/>
        </p:nvSpPr>
        <p:spPr>
          <a:xfrm>
            <a:off x="8918105" y="2430165"/>
            <a:ext cx="2743200" cy="369332"/>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b="1" dirty="0" smtClean="0">
                <a:solidFill>
                  <a:schemeClr val="bg1"/>
                </a:solidFill>
              </a:rPr>
              <a:t>Bloomington, IN</a:t>
            </a:r>
            <a:endParaRPr lang="en-US" b="1" dirty="0">
              <a:solidFill>
                <a:schemeClr val="bg1"/>
              </a:solidFill>
            </a:endParaRPr>
          </a:p>
        </p:txBody>
      </p:sp>
      <p:sp>
        <p:nvSpPr>
          <p:cNvPr id="29" name="TextBox 28"/>
          <p:cNvSpPr txBox="1"/>
          <p:nvPr/>
        </p:nvSpPr>
        <p:spPr>
          <a:xfrm>
            <a:off x="8918105" y="5796882"/>
            <a:ext cx="2743200" cy="369332"/>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b="1" dirty="0" smtClean="0">
                <a:solidFill>
                  <a:schemeClr val="bg1"/>
                </a:solidFill>
              </a:rPr>
              <a:t>Chicago, IL </a:t>
            </a:r>
            <a:endParaRPr lang="en-US" b="1" dirty="0">
              <a:solidFill>
                <a:schemeClr val="bg1"/>
              </a:solidFill>
            </a:endParaRPr>
          </a:p>
        </p:txBody>
      </p:sp>
      <p:sp>
        <p:nvSpPr>
          <p:cNvPr id="30" name="TextBox 29"/>
          <p:cNvSpPr txBox="1"/>
          <p:nvPr/>
        </p:nvSpPr>
        <p:spPr>
          <a:xfrm>
            <a:off x="3310206" y="5783067"/>
            <a:ext cx="2743200" cy="369332"/>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b="1" dirty="0" smtClean="0">
                <a:solidFill>
                  <a:schemeClr val="bg1"/>
                </a:solidFill>
              </a:rPr>
              <a:t>Edina, MN</a:t>
            </a:r>
            <a:endParaRPr lang="en-US" b="1" dirty="0">
              <a:solidFill>
                <a:schemeClr val="bg1"/>
              </a:solidFill>
            </a:endParaRPr>
          </a:p>
        </p:txBody>
      </p:sp>
      <p:sp>
        <p:nvSpPr>
          <p:cNvPr id="12" name="Rectangle 11"/>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18600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www.fhwa.dot.gov/environment/bicycle_pedestrian/publications/separated_bikelane_pdg/images/cover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5706" y="1179810"/>
            <a:ext cx="2133600" cy="275576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0" name="Bent Arrow 9"/>
          <p:cNvSpPr/>
          <p:nvPr/>
        </p:nvSpPr>
        <p:spPr>
          <a:xfrm>
            <a:off x="1913330" y="136591"/>
            <a:ext cx="838200" cy="894708"/>
          </a:xfrm>
          <a:prstGeom prst="bentArrow">
            <a:avLst>
              <a:gd name="adj1" fmla="val 32954"/>
              <a:gd name="adj2" fmla="val 25000"/>
              <a:gd name="adj3" fmla="val 25000"/>
              <a:gd name="adj4" fmla="val 43750"/>
            </a:avLst>
          </a:prstGeom>
          <a:solidFill>
            <a:srgbClr val="0096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Bent Arrow 22"/>
          <p:cNvSpPr/>
          <p:nvPr/>
        </p:nvSpPr>
        <p:spPr>
          <a:xfrm rot="5400000">
            <a:off x="9269877" y="164845"/>
            <a:ext cx="838200" cy="894708"/>
          </a:xfrm>
          <a:prstGeom prst="bentArrow">
            <a:avLst>
              <a:gd name="adj1" fmla="val 32954"/>
              <a:gd name="adj2" fmla="val 25000"/>
              <a:gd name="adj3" fmla="val 25000"/>
              <a:gd name="adj4" fmla="val 43750"/>
            </a:avLst>
          </a:prstGeom>
          <a:solidFill>
            <a:srgbClr val="0096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Bent Arrow 23"/>
          <p:cNvSpPr/>
          <p:nvPr/>
        </p:nvSpPr>
        <p:spPr>
          <a:xfrm rot="10800000">
            <a:off x="9298131" y="4575882"/>
            <a:ext cx="838200" cy="894708"/>
          </a:xfrm>
          <a:prstGeom prst="bentArrow">
            <a:avLst>
              <a:gd name="adj1" fmla="val 32954"/>
              <a:gd name="adj2" fmla="val 25000"/>
              <a:gd name="adj3" fmla="val 25000"/>
              <a:gd name="adj4" fmla="val 43750"/>
            </a:avLst>
          </a:prstGeom>
          <a:solidFill>
            <a:srgbClr val="0096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Bent Arrow 24"/>
          <p:cNvSpPr/>
          <p:nvPr/>
        </p:nvSpPr>
        <p:spPr>
          <a:xfrm rot="16200000">
            <a:off x="1913330" y="4604137"/>
            <a:ext cx="838200" cy="894708"/>
          </a:xfrm>
          <a:prstGeom prst="bentArrow">
            <a:avLst>
              <a:gd name="adj1" fmla="val 32954"/>
              <a:gd name="adj2" fmla="val 25000"/>
              <a:gd name="adj3" fmla="val 25000"/>
              <a:gd name="adj4" fmla="val 43750"/>
            </a:avLst>
          </a:prstGeom>
          <a:solidFill>
            <a:srgbClr val="0096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32" name="Picture 31"/>
          <p:cNvPicPr>
            <a:picLocks noChangeAspect="1"/>
          </p:cNvPicPr>
          <p:nvPr/>
        </p:nvPicPr>
        <p:blipFill rotWithShape="1">
          <a:blip r:embed="rId4" cstate="print">
            <a:extLst>
              <a:ext uri="{28A0092B-C50C-407E-A947-70E740481C1C}">
                <a14:useLocalDpi xmlns:a14="http://schemas.microsoft.com/office/drawing/2010/main" val="0"/>
              </a:ext>
            </a:extLst>
          </a:blip>
          <a:srcRect t="1066" b="1134"/>
          <a:stretch/>
        </p:blipFill>
        <p:spPr>
          <a:xfrm>
            <a:off x="2148067" y="2936527"/>
            <a:ext cx="1208427" cy="1562690"/>
          </a:xfrm>
          <a:prstGeom prst="rect">
            <a:avLst/>
          </a:prstGeom>
          <a:ln w="3175">
            <a:solidFill>
              <a:schemeClr val="tx1"/>
            </a:solidFill>
          </a:ln>
        </p:spPr>
      </p:pic>
      <p:pic>
        <p:nvPicPr>
          <p:cNvPr id="31" name="Picture 30"/>
          <p:cNvPicPr>
            <a:picLocks noChangeAspect="1"/>
          </p:cNvPicPr>
          <p:nvPr/>
        </p:nvPicPr>
        <p:blipFill rotWithShape="1">
          <a:blip r:embed="rId5" cstate="print">
            <a:extLst>
              <a:ext uri="{28A0092B-C50C-407E-A947-70E740481C1C}">
                <a14:useLocalDpi xmlns:a14="http://schemas.microsoft.com/office/drawing/2010/main" val="0"/>
              </a:ext>
            </a:extLst>
          </a:blip>
          <a:srcRect l="3301" t="983" r="2502" b="1877"/>
          <a:stretch/>
        </p:blipFill>
        <p:spPr>
          <a:xfrm>
            <a:off x="847616" y="2930653"/>
            <a:ext cx="1181950" cy="1562690"/>
          </a:xfrm>
          <a:prstGeom prst="rect">
            <a:avLst/>
          </a:prstGeom>
          <a:ln w="3175">
            <a:solidFill>
              <a:schemeClr val="tx1"/>
            </a:solidFill>
          </a:ln>
        </p:spPr>
      </p:pic>
      <p:pic>
        <p:nvPicPr>
          <p:cNvPr id="1026" name="Picture 2" descr="http://nacto.org/wp-content/uploads/2012/06/NACTO-BIKEcover_FinalFront-960x125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841" y="1261650"/>
            <a:ext cx="1197725" cy="156078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3582280" y="3975918"/>
            <a:ext cx="4983463" cy="2094636"/>
            <a:chOff x="3354994" y="3489391"/>
            <a:chExt cx="5824757" cy="2448246"/>
          </a:xfrm>
        </p:grpSpPr>
        <p:pic>
          <p:nvPicPr>
            <p:cNvPr id="1034" name="Picture 10" descr="http://mutcd.fhwa.dot.gov/htm/2009/images/cove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6736" y="3489392"/>
              <a:ext cx="1890537" cy="244824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90690" y="3489392"/>
              <a:ext cx="1889061" cy="2448245"/>
            </a:xfrm>
            <a:prstGeom prst="rect">
              <a:avLst/>
            </a:prstGeom>
            <a:ln>
              <a:solidFill>
                <a:schemeClr val="tx1"/>
              </a:solidFill>
            </a:ln>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54994" y="3489391"/>
              <a:ext cx="1895516" cy="2448245"/>
            </a:xfrm>
            <a:prstGeom prst="rect">
              <a:avLst/>
            </a:prstGeom>
            <a:solidFill>
              <a:schemeClr val="tx1"/>
            </a:solidFill>
            <a:ln>
              <a:solidFill>
                <a:schemeClr val="tx1"/>
              </a:solidFill>
            </a:ln>
          </p:spPr>
        </p:pic>
      </p:grpSp>
      <p:sp>
        <p:nvSpPr>
          <p:cNvPr id="16" name="Rectangle 15"/>
          <p:cNvSpPr/>
          <p:nvPr/>
        </p:nvSpPr>
        <p:spPr bwMode="auto">
          <a:xfrm>
            <a:off x="2964982" y="6553345"/>
            <a:ext cx="1463675" cy="184150"/>
          </a:xfrm>
          <a:prstGeom prst="rect">
            <a:avLst/>
          </a:prstGeom>
          <a:solidFill>
            <a:schemeClr val="accent2">
              <a:lumMod val="7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TextBox 16"/>
          <p:cNvSpPr txBox="1">
            <a:spLocks noChangeArrowheads="1"/>
          </p:cNvSpPr>
          <p:nvPr/>
        </p:nvSpPr>
        <p:spPr bwMode="auto">
          <a:xfrm>
            <a:off x="3087220"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POLICY</a:t>
            </a:r>
            <a:endParaRPr lang="en-US" sz="800" b="1" dirty="0">
              <a:solidFill>
                <a:schemeClr val="bg1"/>
              </a:solidFill>
              <a:latin typeface="Gill Sans MT" pitchFamily="34" charset="0"/>
            </a:endParaRPr>
          </a:p>
        </p:txBody>
      </p:sp>
      <p:grpSp>
        <p:nvGrpSpPr>
          <p:cNvPr id="3" name="Group 2"/>
          <p:cNvGrpSpPr/>
          <p:nvPr/>
        </p:nvGrpSpPr>
        <p:grpSpPr>
          <a:xfrm>
            <a:off x="3780710" y="67784"/>
            <a:ext cx="2199883" cy="2461042"/>
            <a:chOff x="3716947" y="-147254"/>
            <a:chExt cx="1901628" cy="2127380"/>
          </a:xfrm>
        </p:grpSpPr>
        <p:pic>
          <p:nvPicPr>
            <p:cNvPr id="18" name="Picture 17"/>
            <p:cNvPicPr>
              <a:picLocks noChangeAspect="1"/>
            </p:cNvPicPr>
            <p:nvPr/>
          </p:nvPicPr>
          <p:blipFill rotWithShape="1">
            <a:blip r:embed="rId10" cstate="print">
              <a:extLst>
                <a:ext uri="{28A0092B-C50C-407E-A947-70E740481C1C}">
                  <a14:useLocalDpi xmlns:a14="http://schemas.microsoft.com/office/drawing/2010/main" val="0"/>
                </a:ext>
              </a:extLst>
            </a:blip>
            <a:srcRect l="20831" t="12810" r="5679" b="23660"/>
            <a:stretch/>
          </p:blipFill>
          <p:spPr>
            <a:xfrm>
              <a:off x="3716947" y="-147254"/>
              <a:ext cx="1901628" cy="2127380"/>
            </a:xfrm>
            <a:prstGeom prst="rect">
              <a:avLst/>
            </a:prstGeom>
            <a:ln>
              <a:solidFill>
                <a:schemeClr val="tx1"/>
              </a:solidFill>
            </a:ln>
            <a:effectLst/>
          </p:spPr>
        </p:pic>
        <p:sp>
          <p:nvSpPr>
            <p:cNvPr id="19" name="Rectangle 18"/>
            <p:cNvSpPr/>
            <p:nvPr/>
          </p:nvSpPr>
          <p:spPr>
            <a:xfrm>
              <a:off x="5307347" y="719456"/>
              <a:ext cx="137886" cy="47275"/>
            </a:xfrm>
            <a:prstGeom prst="rect">
              <a:avLst/>
            </a:prstGeom>
            <a:solidFill>
              <a:srgbClr val="FFFF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3763027" y="766731"/>
              <a:ext cx="1734406" cy="47275"/>
            </a:xfrm>
            <a:prstGeom prst="rect">
              <a:avLst/>
            </a:prstGeom>
            <a:solidFill>
              <a:srgbClr val="FFFF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763027" y="814007"/>
              <a:ext cx="1781681" cy="55154"/>
            </a:xfrm>
            <a:prstGeom prst="rect">
              <a:avLst/>
            </a:prstGeom>
            <a:solidFill>
              <a:srgbClr val="FFFF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3786664" y="861282"/>
              <a:ext cx="1125739" cy="55154"/>
            </a:xfrm>
            <a:prstGeom prst="rect">
              <a:avLst/>
            </a:prstGeom>
            <a:solidFill>
              <a:srgbClr val="FFFF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7" name="Content Placeholder 7"/>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6131328" y="63424"/>
            <a:ext cx="2155762" cy="2465402"/>
          </a:xfrm>
          <a:prstGeom prst="rect">
            <a:avLst/>
          </a:prstGeom>
          <a:ln>
            <a:solidFill>
              <a:schemeClr val="tx1"/>
            </a:solidFill>
          </a:ln>
        </p:spPr>
      </p:pic>
      <p:pic>
        <p:nvPicPr>
          <p:cNvPr id="1032" name="Picture 8" descr="http://www.kenner.la.us/7/Federal%20Highway%20Admin.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87496" y="661735"/>
            <a:ext cx="1492808" cy="1273139"/>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8" name="Up-Down Arrow 7"/>
          <p:cNvSpPr/>
          <p:nvPr/>
        </p:nvSpPr>
        <p:spPr>
          <a:xfrm>
            <a:off x="5798725" y="2678399"/>
            <a:ext cx="509750" cy="1091168"/>
          </a:xfrm>
          <a:prstGeom prst="upDownArrow">
            <a:avLst/>
          </a:prstGeom>
          <a:solidFill>
            <a:srgbClr val="009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41623" y="1670129"/>
            <a:ext cx="2217040" cy="2755760"/>
          </a:xfrm>
          <a:prstGeom prst="rect">
            <a:avLst/>
          </a:prstGeom>
          <a:effectLst/>
        </p:spPr>
      </p:pic>
      <p:pic>
        <p:nvPicPr>
          <p:cNvPr id="30" name="Picture 2" descr="Urban Street Stormwater Guide Index"/>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45829" y="1261650"/>
            <a:ext cx="1209596" cy="1560785"/>
          </a:xfrm>
          <a:prstGeom prst="rect">
            <a:avLst/>
          </a:prstGeom>
          <a:noFill/>
          <a:ln>
            <a:solidFill>
              <a:schemeClr val="tx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6" descr="Cover of AASHTO Design Guid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8332" y="1995497"/>
            <a:ext cx="1272212" cy="1653876"/>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82088" y="1995498"/>
            <a:ext cx="1271840" cy="1653875"/>
          </a:xfrm>
          <a:prstGeom prst="rect">
            <a:avLst/>
          </a:prstGeom>
          <a:ln>
            <a:solidFill>
              <a:schemeClr val="tx1"/>
            </a:solidFill>
          </a:ln>
          <a:effectLst/>
        </p:spPr>
      </p:pic>
      <p:sp>
        <p:nvSpPr>
          <p:cNvPr id="34" name="Rectangle 33"/>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80612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Pedestrian Lane</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5" name="Content Placeholder 4"/>
          <p:cNvSpPr>
            <a:spLocks noGrp="1"/>
          </p:cNvSpPr>
          <p:nvPr>
            <p:ph sz="half" idx="1"/>
          </p:nvPr>
        </p:nvSpPr>
        <p:spPr>
          <a:xfrm>
            <a:off x="838200" y="1825625"/>
            <a:ext cx="3564467" cy="4351338"/>
          </a:xfrm>
        </p:spPr>
        <p:txBody>
          <a:bodyPr>
            <a:normAutofit/>
          </a:bodyPr>
          <a:lstStyle/>
          <a:p>
            <a:r>
              <a:rPr lang="en-US" sz="2400" dirty="0" smtClean="0"/>
              <a:t>Experimental Treatment</a:t>
            </a:r>
          </a:p>
          <a:p>
            <a:r>
              <a:rPr lang="en-US" sz="2400" dirty="0" smtClean="0"/>
              <a:t>Dedicated pedestrian space on roadway</a:t>
            </a:r>
          </a:p>
          <a:p>
            <a:r>
              <a:rPr lang="en-US" sz="2400" dirty="0" smtClean="0"/>
              <a:t>Recommended as interim solution</a:t>
            </a:r>
          </a:p>
          <a:p>
            <a:r>
              <a:rPr lang="en-US" sz="2400" dirty="0" smtClean="0"/>
              <a:t>Not shared with bicycles</a:t>
            </a:r>
          </a:p>
          <a:p>
            <a:endParaRPr lang="en-US" sz="2400" dirty="0"/>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40D840F-D4A1-4A23-BC00-5844B45A5E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6256" y="1825625"/>
            <a:ext cx="9145744" cy="4539529"/>
          </a:xfrm>
          <a:prstGeom prst="rect">
            <a:avLst/>
          </a:prstGeom>
        </p:spPr>
      </p:pic>
    </p:spTree>
    <p:extLst>
      <p:ext uri="{BB962C8B-B14F-4D97-AF65-F5344CB8AC3E}">
        <p14:creationId xmlns:p14="http://schemas.microsoft.com/office/powerpoint/2010/main" val="31086965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Pedestrian Lane</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5" name="Content Placeholder 4"/>
          <p:cNvSpPr>
            <a:spLocks noGrp="1"/>
          </p:cNvSpPr>
          <p:nvPr>
            <p:ph sz="half" idx="1"/>
          </p:nvPr>
        </p:nvSpPr>
        <p:spPr>
          <a:xfrm>
            <a:off x="838200" y="1825625"/>
            <a:ext cx="3564467" cy="4351338"/>
          </a:xfrm>
        </p:spPr>
        <p:txBody>
          <a:bodyPr>
            <a:normAutofit lnSpcReduction="10000"/>
          </a:bodyPr>
          <a:lstStyle/>
          <a:p>
            <a:r>
              <a:rPr lang="en-US" sz="2400" dirty="0" smtClean="0"/>
              <a:t>Must meet ADA for cross-slope, detectable warnings</a:t>
            </a:r>
          </a:p>
          <a:p>
            <a:r>
              <a:rPr lang="en-US" sz="2400" dirty="0" smtClean="0"/>
              <a:t>Must meet PROWAG    for running slope</a:t>
            </a:r>
          </a:p>
          <a:p>
            <a:r>
              <a:rPr lang="en-US" sz="2400" dirty="0" smtClean="0"/>
              <a:t>W11-2 plus “ON ROADWAY” sign recommended</a:t>
            </a:r>
          </a:p>
          <a:p>
            <a:r>
              <a:rPr lang="en-US" sz="2400" dirty="0" smtClean="0"/>
              <a:t>Flexible delineators suggested at cross streets to prevent encroachment by turning vehicles</a:t>
            </a:r>
            <a:endParaRPr lang="en-US" sz="2400" dirty="0"/>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40D840F-D4A1-4A23-BC00-5844B45A5E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6256" y="1825625"/>
            <a:ext cx="9145744" cy="4539529"/>
          </a:xfrm>
          <a:prstGeom prst="rect">
            <a:avLst/>
          </a:prstGeom>
          <a:effectLst/>
        </p:spPr>
      </p:pic>
      <p:cxnSp>
        <p:nvCxnSpPr>
          <p:cNvPr id="10" name="Connector: Elbow 6"/>
          <p:cNvCxnSpPr>
            <a:cxnSpLocks/>
          </p:cNvCxnSpPr>
          <p:nvPr/>
        </p:nvCxnSpPr>
        <p:spPr>
          <a:xfrm rot="5400000" flipH="1" flipV="1">
            <a:off x="6152026" y="1746605"/>
            <a:ext cx="1951412" cy="1702219"/>
          </a:xfrm>
          <a:prstGeom prst="bentConnector3">
            <a:avLst>
              <a:gd name="adj1" fmla="val 73140"/>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855368" y="1314231"/>
            <a:ext cx="2527300" cy="307777"/>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Double Solid Line</a:t>
            </a:r>
          </a:p>
        </p:txBody>
      </p:sp>
      <p:sp>
        <p:nvSpPr>
          <p:cNvPr id="13" name="TextBox 12"/>
          <p:cNvSpPr txBox="1"/>
          <p:nvPr/>
        </p:nvSpPr>
        <p:spPr>
          <a:xfrm>
            <a:off x="9762285" y="5641043"/>
            <a:ext cx="2117770" cy="523220"/>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Pedestrian</a:t>
            </a:r>
          </a:p>
          <a:p>
            <a:r>
              <a:rPr lang="en-US" sz="1400" b="1" dirty="0">
                <a:latin typeface="Open Sans" panose="020B0606030504020204" pitchFamily="34" charset="0"/>
                <a:ea typeface="Open Sans" panose="020B0606030504020204" pitchFamily="34" charset="0"/>
                <a:cs typeface="Open Sans" panose="020B0606030504020204" pitchFamily="34" charset="0"/>
              </a:rPr>
              <a:t>Lane Markings</a:t>
            </a:r>
          </a:p>
        </p:txBody>
      </p:sp>
      <p:cxnSp>
        <p:nvCxnSpPr>
          <p:cNvPr id="14" name="Connector: Elbow 13"/>
          <p:cNvCxnSpPr>
            <a:cxnSpLocks/>
          </p:cNvCxnSpPr>
          <p:nvPr/>
        </p:nvCxnSpPr>
        <p:spPr>
          <a:xfrm>
            <a:off x="8719011" y="5396822"/>
            <a:ext cx="1030574" cy="406403"/>
          </a:xfrm>
          <a:prstGeom prst="bentConnector3">
            <a:avLst>
              <a:gd name="adj1" fmla="val 50000"/>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200137" y="4371091"/>
            <a:ext cx="2117770" cy="523220"/>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High Visibility Crosswalk</a:t>
            </a:r>
          </a:p>
        </p:txBody>
      </p:sp>
      <p:cxnSp>
        <p:nvCxnSpPr>
          <p:cNvPr id="16" name="Straight Arrow Connector 15"/>
          <p:cNvCxnSpPr>
            <a:cxnSpLocks/>
          </p:cNvCxnSpPr>
          <p:nvPr/>
        </p:nvCxnSpPr>
        <p:spPr>
          <a:xfrm>
            <a:off x="6547556" y="4513833"/>
            <a:ext cx="417688" cy="0"/>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719011" y="4629923"/>
            <a:ext cx="2527300" cy="307777"/>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Bicyclists </a:t>
            </a:r>
            <a:r>
              <a:rPr lang="en-US" sz="1400" b="1" dirty="0" smtClean="0">
                <a:latin typeface="Open Sans" panose="020B0606030504020204" pitchFamily="34" charset="0"/>
                <a:ea typeface="Open Sans" panose="020B0606030504020204" pitchFamily="34" charset="0"/>
                <a:cs typeface="Open Sans" panose="020B0606030504020204" pitchFamily="34" charset="0"/>
              </a:rPr>
              <a:t>Use </a:t>
            </a:r>
            <a:r>
              <a:rPr lang="en-US" sz="1400" b="1" dirty="0">
                <a:latin typeface="Open Sans" panose="020B0606030504020204" pitchFamily="34" charset="0"/>
                <a:ea typeface="Open Sans" panose="020B0606030504020204" pitchFamily="34" charset="0"/>
                <a:cs typeface="Open Sans" panose="020B0606030504020204" pitchFamily="34" charset="0"/>
              </a:rPr>
              <a:t>Roadway</a:t>
            </a:r>
          </a:p>
        </p:txBody>
      </p:sp>
      <p:pic>
        <p:nvPicPr>
          <p:cNvPr id="23" name="Picture 4" descr="http://ruraldesignguide.com/files/visually-separated/pedestrian-lane/3-13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2695" y="-5931"/>
            <a:ext cx="1627231" cy="214469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10572635" y="2197338"/>
            <a:ext cx="1347350" cy="523220"/>
          </a:xfrm>
          <a:prstGeom prst="rect">
            <a:avLst/>
          </a:prstGeom>
          <a:noFill/>
        </p:spPr>
        <p:txBody>
          <a:bodyPr wrap="square" rtlCol="0">
            <a:spAutoFit/>
          </a:bodyPr>
          <a:lstStyle/>
          <a:p>
            <a:pPr algn="ctr"/>
            <a:r>
              <a:rPr lang="en-US" sz="1400" b="1" dirty="0" smtClean="0">
                <a:latin typeface="Open Sans" panose="020B0606030504020204" pitchFamily="34" charset="0"/>
                <a:ea typeface="Open Sans" panose="020B0606030504020204" pitchFamily="34" charset="0"/>
                <a:cs typeface="Open Sans" panose="020B0606030504020204" pitchFamily="34" charset="0"/>
              </a:rPr>
              <a:t>W11-1 Sign Assembly</a:t>
            </a:r>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350550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Bike Lane</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5" name="Content Placeholder 4"/>
          <p:cNvSpPr>
            <a:spLocks noGrp="1"/>
          </p:cNvSpPr>
          <p:nvPr>
            <p:ph sz="half" idx="1"/>
          </p:nvPr>
        </p:nvSpPr>
        <p:spPr/>
        <p:txBody>
          <a:bodyPr/>
          <a:lstStyle/>
          <a:p>
            <a:r>
              <a:rPr lang="en-US" dirty="0" smtClean="0"/>
              <a:t>Dedicated Space</a:t>
            </a:r>
          </a:p>
          <a:p>
            <a:r>
              <a:rPr lang="en-US" dirty="0" smtClean="0"/>
              <a:t>Width</a:t>
            </a:r>
          </a:p>
          <a:p>
            <a:pPr lvl="1"/>
            <a:r>
              <a:rPr lang="en-US" dirty="0" smtClean="0"/>
              <a:t>4’ min. to edge of pavement</a:t>
            </a:r>
          </a:p>
          <a:p>
            <a:pPr lvl="1"/>
            <a:r>
              <a:rPr lang="en-US" dirty="0" smtClean="0"/>
              <a:t>5’ min. to face of curb</a:t>
            </a:r>
          </a:p>
          <a:p>
            <a:pPr lvl="1"/>
            <a:r>
              <a:rPr lang="en-US" dirty="0" smtClean="0"/>
              <a:t>NACTO recommends 6’ to face of curb (NACTO)</a:t>
            </a:r>
          </a:p>
          <a:p>
            <a:pPr lvl="1"/>
            <a:r>
              <a:rPr lang="en-US" dirty="0" smtClean="0"/>
              <a:t>Wider IF:</a:t>
            </a:r>
          </a:p>
          <a:p>
            <a:pPr lvl="2"/>
            <a:r>
              <a:rPr lang="en-US" dirty="0" smtClean="0"/>
              <a:t>Adjacent to parking without buffer</a:t>
            </a:r>
          </a:p>
          <a:p>
            <a:pPr lvl="2"/>
            <a:r>
              <a:rPr lang="en-US" dirty="0" smtClean="0"/>
              <a:t>On streets above 35mph</a:t>
            </a:r>
            <a:endParaRPr lang="en-US" dirty="0"/>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8" descr="http://api.ning.com/files/9V*drS7C8fAFPNUfMn7qeD1yyiPWr6q8U*uC81K9e*BgI*8RPuQ30xN59ViTZE*BcIUBgN8LZy9o*iFqAMiDfRJq0mwzQyPU/294273_259361920748170_113158208701876_1022831_6340229_n.jpg"/>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a:stretch/>
        </p:blipFill>
        <p:spPr bwMode="auto">
          <a:xfrm>
            <a:off x="6485769" y="-457200"/>
            <a:ext cx="5693531" cy="68627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6381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Bike Lane</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5" name="Content Placeholder 4"/>
          <p:cNvSpPr>
            <a:spLocks noGrp="1"/>
          </p:cNvSpPr>
          <p:nvPr>
            <p:ph sz="half" idx="1"/>
          </p:nvPr>
        </p:nvSpPr>
        <p:spPr>
          <a:xfrm>
            <a:off x="838200" y="1825625"/>
            <a:ext cx="4953000" cy="4351338"/>
          </a:xfrm>
        </p:spPr>
        <p:txBody>
          <a:bodyPr>
            <a:normAutofit lnSpcReduction="10000"/>
          </a:bodyPr>
          <a:lstStyle/>
          <a:p>
            <a:r>
              <a:rPr lang="en-US" dirty="0" smtClean="0"/>
              <a:t>Ideal Placement</a:t>
            </a:r>
          </a:p>
          <a:p>
            <a:pPr lvl="1"/>
            <a:r>
              <a:rPr lang="en-US" dirty="0" smtClean="0"/>
              <a:t>25mph ≥ posted speed ≤ 35mph</a:t>
            </a:r>
          </a:p>
          <a:p>
            <a:pPr lvl="1"/>
            <a:r>
              <a:rPr lang="en-US" dirty="0" smtClean="0"/>
              <a:t>3k </a:t>
            </a:r>
            <a:r>
              <a:rPr lang="en-US" dirty="0"/>
              <a:t>≥ </a:t>
            </a:r>
            <a:r>
              <a:rPr lang="en-US" dirty="0" smtClean="0"/>
              <a:t>ADT </a:t>
            </a:r>
            <a:r>
              <a:rPr lang="en-US" dirty="0"/>
              <a:t>≤ </a:t>
            </a:r>
            <a:r>
              <a:rPr lang="en-US" dirty="0" smtClean="0"/>
              <a:t>10k</a:t>
            </a:r>
          </a:p>
          <a:p>
            <a:r>
              <a:rPr lang="en-US" dirty="0" smtClean="0"/>
              <a:t>Required:</a:t>
            </a:r>
          </a:p>
          <a:p>
            <a:pPr lvl="1"/>
            <a:r>
              <a:rPr lang="en-US" dirty="0" smtClean="0"/>
              <a:t>6” edge line adj. travel lane</a:t>
            </a:r>
          </a:p>
          <a:p>
            <a:pPr lvl="1"/>
            <a:r>
              <a:rPr lang="en-US" dirty="0" smtClean="0"/>
              <a:t>Bike lane symbol</a:t>
            </a:r>
          </a:p>
          <a:p>
            <a:r>
              <a:rPr lang="en-US" dirty="0" smtClean="0"/>
              <a:t>Optional:</a:t>
            </a:r>
          </a:p>
          <a:p>
            <a:pPr lvl="1"/>
            <a:r>
              <a:rPr lang="en-US" dirty="0" smtClean="0"/>
              <a:t>4” edge line adj. gutter or edge of pavement</a:t>
            </a:r>
          </a:p>
          <a:p>
            <a:pPr lvl="1"/>
            <a:r>
              <a:rPr lang="en-US" dirty="0" smtClean="0"/>
              <a:t>Signs to supplement pavement markings</a:t>
            </a:r>
          </a:p>
          <a:p>
            <a:endParaRPr lang="en-US" dirty="0" smtClean="0"/>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ull-size image of Figure 9C-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8269" y="215901"/>
            <a:ext cx="6473732" cy="61555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C4C9E97-53A8-4C67-BE28-5603CAD09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3840" y="220025"/>
            <a:ext cx="1938767" cy="1512732"/>
          </a:xfrm>
          <a:prstGeom prst="rect">
            <a:avLst/>
          </a:prstGeom>
        </p:spPr>
      </p:pic>
    </p:spTree>
    <p:extLst>
      <p:ext uri="{BB962C8B-B14F-4D97-AF65-F5344CB8AC3E}">
        <p14:creationId xmlns:p14="http://schemas.microsoft.com/office/powerpoint/2010/main" val="15603908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623146" y="3443347"/>
            <a:ext cx="3554100" cy="2900001"/>
          </a:xfrm>
          <a:prstGeom prst="rect">
            <a:avLst/>
          </a:prstGeom>
          <a:ln>
            <a:solidFill>
              <a:schemeClr val="tx1"/>
            </a:solidFill>
          </a:ln>
        </p:spPr>
      </p:pic>
      <p:pic>
        <p:nvPicPr>
          <p:cNvPr id="2050" name="Picture 2" descr="http://4.bp.blogspot.com/-zPs5YvOk2xE/UiTRgtcACBI/AAAAAAAACd8/9a2AWelaQ1M/s640/Wrightwoo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457201"/>
            <a:ext cx="5852645" cy="38956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3600" dirty="0" smtClean="0"/>
              <a:t>Buffered Bike Lane</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p:cNvSpPr>
            <a:spLocks noGrp="1"/>
          </p:cNvSpPr>
          <p:nvPr>
            <p:ph sz="half" idx="1"/>
          </p:nvPr>
        </p:nvSpPr>
        <p:spPr/>
        <p:txBody>
          <a:bodyPr>
            <a:normAutofit/>
          </a:bodyPr>
          <a:lstStyle/>
          <a:p>
            <a:r>
              <a:rPr lang="en-US" dirty="0" smtClean="0"/>
              <a:t>Buffer:</a:t>
            </a:r>
          </a:p>
          <a:p>
            <a:pPr lvl="1"/>
            <a:r>
              <a:rPr lang="en-US" dirty="0" smtClean="0"/>
              <a:t>1.5’ minimum, 2’ typical</a:t>
            </a:r>
          </a:p>
          <a:p>
            <a:pPr lvl="1"/>
            <a:r>
              <a:rPr lang="en-US" dirty="0" smtClean="0"/>
              <a:t>Hatch recommended if 3’ or wider</a:t>
            </a:r>
          </a:p>
          <a:p>
            <a:pPr lvl="2"/>
            <a:r>
              <a:rPr lang="en-US" dirty="0" smtClean="0"/>
              <a:t>30-45 degree angle</a:t>
            </a:r>
          </a:p>
          <a:p>
            <a:pPr lvl="2"/>
            <a:r>
              <a:rPr lang="en-US" dirty="0" smtClean="0"/>
              <a:t>10-40’ spacing (CDOT uses 20’)</a:t>
            </a:r>
          </a:p>
          <a:p>
            <a:pPr lvl="2"/>
            <a:r>
              <a:rPr lang="en-US" dirty="0" smtClean="0"/>
              <a:t>Posted speed is a good rule of thumb</a:t>
            </a:r>
          </a:p>
          <a:p>
            <a:r>
              <a:rPr lang="en-US" dirty="0" smtClean="0"/>
              <a:t>Parking side vs. travel side</a:t>
            </a:r>
          </a:p>
          <a:p>
            <a:pPr lvl="1"/>
            <a:r>
              <a:rPr lang="en-US" dirty="0" smtClean="0"/>
              <a:t>Which hazard is more likely</a:t>
            </a:r>
          </a:p>
          <a:p>
            <a:pPr lvl="1"/>
            <a:r>
              <a:rPr lang="en-US" dirty="0" smtClean="0"/>
              <a:t>If you have room, add both</a:t>
            </a:r>
            <a:endParaRPr lang="en-US" dirty="0"/>
          </a:p>
          <a:p>
            <a:endParaRPr lang="en-US" dirty="0" smtClean="0"/>
          </a:p>
          <a:p>
            <a:endParaRPr lang="en-US" dirty="0"/>
          </a:p>
        </p:txBody>
      </p:sp>
      <p:pic>
        <p:nvPicPr>
          <p:cNvPr id="11" name="Content Placeholder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3452754"/>
            <a:ext cx="2298545" cy="2890594"/>
          </a:xfrm>
          <a:prstGeom prst="rect">
            <a:avLst/>
          </a:prstGeom>
          <a:ln>
            <a:solidFill>
              <a:schemeClr val="tx1"/>
            </a:solidFill>
          </a:ln>
        </p:spPr>
      </p:pic>
    </p:spTree>
    <p:extLst>
      <p:ext uri="{BB962C8B-B14F-4D97-AF65-F5344CB8AC3E}">
        <p14:creationId xmlns:p14="http://schemas.microsoft.com/office/powerpoint/2010/main" val="36231631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Buffered Bike Lane</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p:cNvSpPr>
            <a:spLocks noGrp="1"/>
          </p:cNvSpPr>
          <p:nvPr>
            <p:ph sz="half" idx="1"/>
          </p:nvPr>
        </p:nvSpPr>
        <p:spPr/>
        <p:txBody>
          <a:bodyPr/>
          <a:lstStyle/>
          <a:p>
            <a:r>
              <a:rPr lang="en-US" dirty="0" smtClean="0"/>
              <a:t>Organizes roadway space</a:t>
            </a:r>
          </a:p>
          <a:p>
            <a:pPr lvl="1"/>
            <a:r>
              <a:rPr lang="en-US" dirty="0" smtClean="0"/>
              <a:t>Bike lanes wider than 6’ begin to look like parking or travel lanes</a:t>
            </a:r>
          </a:p>
          <a:p>
            <a:r>
              <a:rPr lang="en-US" dirty="0" smtClean="0"/>
              <a:t>Heavy vehicle-friendly</a:t>
            </a:r>
            <a:endParaRPr lang="en-US" dirty="0"/>
          </a:p>
          <a:p>
            <a:pPr lvl="1"/>
            <a:r>
              <a:rPr lang="en-US" dirty="0" smtClean="0"/>
              <a:t>The benefits of a 12’ lane without encouraging speeding</a:t>
            </a:r>
          </a:p>
          <a:p>
            <a:r>
              <a:rPr lang="en-US" dirty="0" smtClean="0"/>
              <a:t>Crash mitigation</a:t>
            </a:r>
          </a:p>
          <a:p>
            <a:pPr lvl="1"/>
            <a:r>
              <a:rPr lang="en-US" dirty="0" smtClean="0"/>
              <a:t>Helps keep bicyclists out of dooring crash zone</a:t>
            </a:r>
            <a:endParaRPr lang="en-US" dirty="0"/>
          </a:p>
          <a:p>
            <a:endParaRPr lang="en-US" dirty="0" smtClean="0"/>
          </a:p>
          <a:p>
            <a:endParaRPr lang="en-US" dirty="0"/>
          </a:p>
        </p:txBody>
      </p:sp>
      <p:pic>
        <p:nvPicPr>
          <p:cNvPr id="10" name="Content Placeholder 9"/>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6098707" y="1593353"/>
            <a:ext cx="6093293" cy="4771802"/>
          </a:xfrm>
          <a:prstGeom prst="rect">
            <a:avLst/>
          </a:prstGeom>
        </p:spPr>
      </p:pic>
    </p:spTree>
    <p:extLst>
      <p:ext uri="{BB962C8B-B14F-4D97-AF65-F5344CB8AC3E}">
        <p14:creationId xmlns:p14="http://schemas.microsoft.com/office/powerpoint/2010/main" val="133649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Buffered Bike Lane</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43959" y="1600200"/>
            <a:ext cx="5732511" cy="4076700"/>
          </a:xfrm>
          <a:prstGeom prst="rect">
            <a:avLst/>
          </a:prstGeom>
          <a:ln>
            <a:solidFill>
              <a:schemeClr val="tx1"/>
            </a:solidFill>
          </a:ln>
          <a:effectLst>
            <a:outerShdw blurRad="50800" dist="38100" dir="2700000" algn="tl" rotWithShape="0">
              <a:prstClr val="black">
                <a:alpha val="40000"/>
              </a:prstClr>
            </a:outerShdw>
          </a:effectLst>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383090" y="1600200"/>
            <a:ext cx="5619935" cy="4076700"/>
          </a:xfrm>
          <a:prstGeom prst="rect">
            <a:avLst/>
          </a:prstGeom>
          <a:ln>
            <a:solidFill>
              <a:schemeClr val="tx1"/>
            </a:solidFill>
          </a:ln>
          <a:effectLst>
            <a:outerShdw blurRad="50800" dist="38100" dir="2700000" algn="tl" rotWithShape="0">
              <a:prstClr val="black">
                <a:alpha val="40000"/>
              </a:prstClr>
            </a:outerShdw>
          </a:effectLst>
        </p:spPr>
      </p:pic>
      <p:sp>
        <p:nvSpPr>
          <p:cNvPr id="5" name="TextBox 4"/>
          <p:cNvSpPr txBox="1"/>
          <p:nvPr/>
        </p:nvSpPr>
        <p:spPr>
          <a:xfrm>
            <a:off x="952500" y="4834771"/>
            <a:ext cx="954881" cy="640080"/>
          </a:xfrm>
          <a:prstGeom prst="rect">
            <a:avLst/>
          </a:prstGeom>
          <a:solidFill>
            <a:srgbClr val="D8D4CB"/>
          </a:solidFill>
        </p:spPr>
        <p:txBody>
          <a:bodyPr wrap="square" rtlCol="0" anchor="t">
            <a:spAutoFit/>
          </a:bodyPr>
          <a:lstStyle/>
          <a:p>
            <a:pPr algn="ctr"/>
            <a:r>
              <a:rPr lang="en-US" dirty="0" smtClean="0"/>
              <a:t>12’ Travel</a:t>
            </a:r>
            <a:endParaRPr lang="en-US" dirty="0"/>
          </a:p>
        </p:txBody>
      </p:sp>
      <p:sp>
        <p:nvSpPr>
          <p:cNvPr id="16" name="TextBox 15"/>
          <p:cNvSpPr txBox="1"/>
          <p:nvPr/>
        </p:nvSpPr>
        <p:spPr>
          <a:xfrm>
            <a:off x="2491801" y="4834771"/>
            <a:ext cx="695900" cy="646331"/>
          </a:xfrm>
          <a:prstGeom prst="rect">
            <a:avLst/>
          </a:prstGeom>
          <a:solidFill>
            <a:srgbClr val="D8D4CB"/>
          </a:solidFill>
        </p:spPr>
        <p:txBody>
          <a:bodyPr wrap="square" rtlCol="0" anchor="t">
            <a:spAutoFit/>
          </a:bodyPr>
          <a:lstStyle/>
          <a:p>
            <a:pPr algn="ctr"/>
            <a:r>
              <a:rPr lang="en-US" dirty="0" smtClean="0"/>
              <a:t>6’ Bike</a:t>
            </a:r>
            <a:endParaRPr lang="en-US" dirty="0"/>
          </a:p>
        </p:txBody>
      </p:sp>
      <p:sp>
        <p:nvSpPr>
          <p:cNvPr id="17" name="TextBox 16"/>
          <p:cNvSpPr txBox="1"/>
          <p:nvPr/>
        </p:nvSpPr>
        <p:spPr>
          <a:xfrm>
            <a:off x="3324437" y="4834771"/>
            <a:ext cx="828463" cy="646331"/>
          </a:xfrm>
          <a:prstGeom prst="rect">
            <a:avLst/>
          </a:prstGeom>
          <a:solidFill>
            <a:srgbClr val="D8D4CB"/>
          </a:solidFill>
        </p:spPr>
        <p:txBody>
          <a:bodyPr wrap="square" rtlCol="0" anchor="t">
            <a:spAutoFit/>
          </a:bodyPr>
          <a:lstStyle/>
          <a:p>
            <a:pPr algn="ctr"/>
            <a:r>
              <a:rPr lang="en-US" dirty="0" smtClean="0"/>
              <a:t>6’ Walk</a:t>
            </a:r>
            <a:endParaRPr lang="en-US" dirty="0"/>
          </a:p>
        </p:txBody>
      </p:sp>
      <p:sp>
        <p:nvSpPr>
          <p:cNvPr id="18" name="TextBox 17"/>
          <p:cNvSpPr txBox="1"/>
          <p:nvPr/>
        </p:nvSpPr>
        <p:spPr>
          <a:xfrm>
            <a:off x="7010400" y="4834771"/>
            <a:ext cx="954881" cy="640080"/>
          </a:xfrm>
          <a:prstGeom prst="rect">
            <a:avLst/>
          </a:prstGeom>
          <a:solidFill>
            <a:srgbClr val="D8D4CB"/>
          </a:solidFill>
        </p:spPr>
        <p:txBody>
          <a:bodyPr wrap="square" rtlCol="0" anchor="t">
            <a:spAutoFit/>
          </a:bodyPr>
          <a:lstStyle/>
          <a:p>
            <a:pPr algn="ctr"/>
            <a:r>
              <a:rPr lang="en-US" dirty="0" smtClean="0"/>
              <a:t>12’ Travel</a:t>
            </a:r>
            <a:endParaRPr lang="en-US" dirty="0"/>
          </a:p>
        </p:txBody>
      </p:sp>
      <p:sp>
        <p:nvSpPr>
          <p:cNvPr id="19" name="TextBox 18"/>
          <p:cNvSpPr txBox="1"/>
          <p:nvPr/>
        </p:nvSpPr>
        <p:spPr>
          <a:xfrm>
            <a:off x="8702101" y="4834771"/>
            <a:ext cx="606999" cy="646331"/>
          </a:xfrm>
          <a:prstGeom prst="rect">
            <a:avLst/>
          </a:prstGeom>
          <a:solidFill>
            <a:srgbClr val="D8D4CB"/>
          </a:solidFill>
        </p:spPr>
        <p:txBody>
          <a:bodyPr wrap="square" rtlCol="0" anchor="t">
            <a:spAutoFit/>
          </a:bodyPr>
          <a:lstStyle/>
          <a:p>
            <a:pPr algn="ctr"/>
            <a:r>
              <a:rPr lang="en-US" dirty="0" smtClean="0"/>
              <a:t>5’ Bike</a:t>
            </a:r>
            <a:endParaRPr lang="en-US" dirty="0"/>
          </a:p>
        </p:txBody>
      </p:sp>
      <p:sp>
        <p:nvSpPr>
          <p:cNvPr id="20" name="TextBox 19"/>
          <p:cNvSpPr txBox="1"/>
          <p:nvPr/>
        </p:nvSpPr>
        <p:spPr>
          <a:xfrm>
            <a:off x="9458537" y="4834771"/>
            <a:ext cx="714163" cy="646331"/>
          </a:xfrm>
          <a:prstGeom prst="rect">
            <a:avLst/>
          </a:prstGeom>
          <a:solidFill>
            <a:srgbClr val="D8D4CB"/>
          </a:solidFill>
        </p:spPr>
        <p:txBody>
          <a:bodyPr wrap="square" rtlCol="0" anchor="t">
            <a:spAutoFit/>
          </a:bodyPr>
          <a:lstStyle/>
          <a:p>
            <a:pPr algn="ctr"/>
            <a:r>
              <a:rPr lang="en-US" dirty="0" smtClean="0"/>
              <a:t>6’ Walk</a:t>
            </a:r>
            <a:endParaRPr lang="en-US" dirty="0"/>
          </a:p>
        </p:txBody>
      </p:sp>
      <p:sp>
        <p:nvSpPr>
          <p:cNvPr id="21" name="TextBox 20"/>
          <p:cNvSpPr txBox="1"/>
          <p:nvPr/>
        </p:nvSpPr>
        <p:spPr>
          <a:xfrm>
            <a:off x="8295481" y="4834771"/>
            <a:ext cx="389437" cy="822960"/>
          </a:xfrm>
          <a:prstGeom prst="rect">
            <a:avLst/>
          </a:prstGeom>
          <a:solidFill>
            <a:srgbClr val="D8D4CB"/>
          </a:solidFill>
        </p:spPr>
        <p:txBody>
          <a:bodyPr wrap="square" rtlCol="0" anchor="t">
            <a:spAutoFit/>
          </a:bodyPr>
          <a:lstStyle/>
          <a:p>
            <a:pPr algn="ctr"/>
            <a:r>
              <a:rPr lang="en-US" dirty="0" smtClean="0"/>
              <a:t>2’ </a:t>
            </a:r>
            <a:endParaRPr lang="en-US" dirty="0"/>
          </a:p>
        </p:txBody>
      </p:sp>
      <p:cxnSp>
        <p:nvCxnSpPr>
          <p:cNvPr id="22" name="Straight Arrow Connector 21"/>
          <p:cNvCxnSpPr/>
          <p:nvPr/>
        </p:nvCxnSpPr>
        <p:spPr>
          <a:xfrm>
            <a:off x="2082800" y="3562350"/>
            <a:ext cx="520700" cy="0"/>
          </a:xfrm>
          <a:prstGeom prst="straightConnector1">
            <a:avLst/>
          </a:prstGeom>
          <a:ln w="38100">
            <a:solidFill>
              <a:srgbClr val="C55A1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128000" y="3562350"/>
            <a:ext cx="673100" cy="0"/>
          </a:xfrm>
          <a:prstGeom prst="straightConnector1">
            <a:avLst/>
          </a:prstGeom>
          <a:ln w="38100">
            <a:solidFill>
              <a:srgbClr val="C55A1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007900" y="2810493"/>
            <a:ext cx="695900" cy="369332"/>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txBody>
          <a:bodyPr wrap="square" rtlCol="0" anchor="ctr">
            <a:spAutoFit/>
          </a:bodyPr>
          <a:lstStyle/>
          <a:p>
            <a:pPr algn="ctr"/>
            <a:r>
              <a:rPr lang="en-US" dirty="0" smtClean="0">
                <a:solidFill>
                  <a:schemeClr val="bg1"/>
                </a:solidFill>
              </a:rPr>
              <a:t>2.8’</a:t>
            </a:r>
            <a:endParaRPr lang="en-US" dirty="0">
              <a:solidFill>
                <a:schemeClr val="bg1"/>
              </a:solidFill>
            </a:endParaRPr>
          </a:p>
        </p:txBody>
      </p:sp>
      <p:sp>
        <p:nvSpPr>
          <p:cNvPr id="27" name="TextBox 26"/>
          <p:cNvSpPr txBox="1"/>
          <p:nvPr/>
        </p:nvSpPr>
        <p:spPr>
          <a:xfrm>
            <a:off x="8142249" y="2810493"/>
            <a:ext cx="695900" cy="369332"/>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txBody>
          <a:bodyPr wrap="square" rtlCol="0" anchor="ctr">
            <a:spAutoFit/>
          </a:bodyPr>
          <a:lstStyle/>
          <a:p>
            <a:pPr algn="ctr"/>
            <a:r>
              <a:rPr lang="en-US" dirty="0" smtClean="0">
                <a:solidFill>
                  <a:schemeClr val="bg1"/>
                </a:solidFill>
              </a:rPr>
              <a:t>4.3’</a:t>
            </a:r>
            <a:endParaRPr lang="en-US" dirty="0">
              <a:solidFill>
                <a:schemeClr val="bg1"/>
              </a:solidFill>
            </a:endParaRPr>
          </a:p>
        </p:txBody>
      </p:sp>
    </p:spTree>
    <p:extLst>
      <p:ext uri="{BB962C8B-B14F-4D97-AF65-F5344CB8AC3E}">
        <p14:creationId xmlns:p14="http://schemas.microsoft.com/office/powerpoint/2010/main" val="35797591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Separated Bike Lane</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5" name="Content Placeholder 4"/>
          <p:cNvSpPr>
            <a:spLocks noGrp="1"/>
          </p:cNvSpPr>
          <p:nvPr>
            <p:ph sz="half" idx="1"/>
          </p:nvPr>
        </p:nvSpPr>
        <p:spPr/>
        <p:txBody>
          <a:bodyPr/>
          <a:lstStyle/>
          <a:p>
            <a:endParaRPr lang="en-US" dirty="0"/>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Image result for elston bike la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4896" y="1374687"/>
            <a:ext cx="4062038" cy="246888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2052" name="Picture 4" descr=" The city's first curb-protected bike lanes were installed this week in Douglas Park in North Lawndal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4687"/>
            <a:ext cx="3725387" cy="246888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1" name="Picture 10"/>
          <p:cNvPicPr>
            <a:picLocks/>
          </p:cNvPicPr>
          <p:nvPr/>
        </p:nvPicPr>
        <p:blipFill rotWithShape="1">
          <a:blip r:embed="rId5" cstate="print">
            <a:extLst>
              <a:ext uri="{28A0092B-C50C-407E-A947-70E740481C1C}">
                <a14:useLocalDpi xmlns:a14="http://schemas.microsoft.com/office/drawing/2010/main" val="0"/>
              </a:ext>
            </a:extLst>
          </a:blip>
          <a:srcRect/>
          <a:stretch/>
        </p:blipFill>
        <p:spPr>
          <a:xfrm>
            <a:off x="3724896" y="3843567"/>
            <a:ext cx="4062037" cy="2582139"/>
          </a:xfrm>
          <a:prstGeom prst="rect">
            <a:avLst/>
          </a:prstGeom>
          <a:ln w="12700">
            <a:solidFill>
              <a:schemeClr val="bg1"/>
            </a:solidFill>
          </a:ln>
        </p:spPr>
      </p:pic>
      <p:pic>
        <p:nvPicPr>
          <p:cNvPr id="2056" name="Picture 8" descr="Image result for dearborn street bike lan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0" y="3843567"/>
            <a:ext cx="3724896" cy="2582139"/>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0" name="Content Placeholder 9"/>
          <p:cNvPicPr>
            <a:picLocks noGrp="1" noChangeAspect="1"/>
          </p:cNvPicPr>
          <p:nvPr>
            <p:ph sz="half" idx="2"/>
          </p:nvPr>
        </p:nvPicPr>
        <p:blipFill rotWithShape="1">
          <a:blip r:embed="rId7" cstate="print">
            <a:extLst>
              <a:ext uri="{28A0092B-C50C-407E-A947-70E740481C1C}">
                <a14:useLocalDpi xmlns:a14="http://schemas.microsoft.com/office/drawing/2010/main" val="0"/>
              </a:ext>
            </a:extLst>
          </a:blip>
          <a:srcRect/>
          <a:stretch/>
        </p:blipFill>
        <p:spPr>
          <a:xfrm>
            <a:off x="7786933" y="1374687"/>
            <a:ext cx="4405067" cy="2468880"/>
          </a:xfrm>
          <a:prstGeom prst="rect">
            <a:avLst/>
          </a:prstGeom>
          <a:ln w="12700">
            <a:solidFill>
              <a:schemeClr val="bg1"/>
            </a:solidFill>
          </a:ln>
        </p:spPr>
      </p:pic>
      <p:pic>
        <p:nvPicPr>
          <p:cNvPr id="2054" name="Picture 6" descr="Image result for douglas park bike lan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7786932" y="3843567"/>
            <a:ext cx="4405068" cy="2582139"/>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4437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Separated Bike Lane</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5" name="Content Placeholder 4"/>
          <p:cNvSpPr>
            <a:spLocks noGrp="1"/>
          </p:cNvSpPr>
          <p:nvPr>
            <p:ph sz="half" idx="1"/>
          </p:nvPr>
        </p:nvSpPr>
        <p:spPr/>
        <p:txBody>
          <a:bodyPr/>
          <a:lstStyle/>
          <a:p>
            <a:r>
              <a:rPr lang="en-US" dirty="0" smtClean="0"/>
              <a:t>Vertical element separating bike lane from everything else</a:t>
            </a:r>
          </a:p>
          <a:p>
            <a:pPr lvl="1"/>
            <a:r>
              <a:rPr lang="en-US" dirty="0" smtClean="0"/>
              <a:t>Parking</a:t>
            </a:r>
          </a:p>
          <a:p>
            <a:pPr lvl="1"/>
            <a:r>
              <a:rPr lang="en-US" dirty="0" smtClean="0"/>
              <a:t>Barrier curb</a:t>
            </a:r>
          </a:p>
          <a:p>
            <a:pPr lvl="1"/>
            <a:r>
              <a:rPr lang="en-US" dirty="0" smtClean="0"/>
              <a:t>Mountable curb</a:t>
            </a:r>
          </a:p>
          <a:p>
            <a:pPr lvl="1"/>
            <a:r>
              <a:rPr lang="en-US" dirty="0" smtClean="0"/>
              <a:t>Median, planters</a:t>
            </a:r>
          </a:p>
          <a:p>
            <a:pPr lvl="1"/>
            <a:r>
              <a:rPr lang="en-US" dirty="0" smtClean="0"/>
              <a:t>Flexible delineators*</a:t>
            </a:r>
            <a:endParaRPr lang="en-US" dirty="0"/>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p:cNvSpPr>
            <a:spLocks noGrp="1"/>
          </p:cNvSpPr>
          <p:nvPr>
            <p:ph sz="half" idx="2"/>
          </p:nvPr>
        </p:nvSpPr>
        <p:spPr/>
        <p:txBody>
          <a:bodyPr/>
          <a:lstStyle/>
          <a:p>
            <a:r>
              <a:rPr lang="en-US" dirty="0" smtClean="0"/>
              <a:t>MUTCD Guidance?</a:t>
            </a:r>
          </a:p>
          <a:p>
            <a:pPr lvl="1"/>
            <a:r>
              <a:rPr lang="en-US" dirty="0" smtClean="0"/>
              <a:t>Not exactly</a:t>
            </a:r>
          </a:p>
          <a:p>
            <a:pPr lvl="1"/>
            <a:r>
              <a:rPr lang="en-US" dirty="0" smtClean="0"/>
              <a:t>Bicycle facility geometric guidance is based on preferential lane treatment (AASHTO), and thus not governed by MUTCD</a:t>
            </a:r>
            <a:endParaRPr lang="en-US" dirty="0"/>
          </a:p>
        </p:txBody>
      </p:sp>
      <p:pic>
        <p:nvPicPr>
          <p:cNvPr id="16" name="Content Placeholder 13" descr="Screen Shot 2014-05-14 at 4.08.1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2600" y="4216400"/>
            <a:ext cx="7744295" cy="2007414"/>
          </a:xfrm>
          <a:prstGeom prst="rect">
            <a:avLst/>
          </a:prstGeom>
        </p:spPr>
      </p:pic>
    </p:spTree>
    <p:extLst>
      <p:ext uri="{BB962C8B-B14F-4D97-AF65-F5344CB8AC3E}">
        <p14:creationId xmlns:p14="http://schemas.microsoft.com/office/powerpoint/2010/main" val="18164047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5" name="Content Placeholder 4"/>
          <p:cNvSpPr>
            <a:spLocks noGrp="1"/>
          </p:cNvSpPr>
          <p:nvPr>
            <p:ph sz="half" idx="1"/>
          </p:nvPr>
        </p:nvSpPr>
        <p:spPr>
          <a:xfrm>
            <a:off x="838199" y="1825625"/>
            <a:ext cx="10816771" cy="4351338"/>
          </a:xfrm>
        </p:spPr>
        <p:txBody>
          <a:bodyPr/>
          <a:lstStyle/>
          <a:p>
            <a:r>
              <a:rPr lang="en-US" dirty="0" smtClean="0"/>
              <a:t>Best Resource? </a:t>
            </a:r>
            <a:r>
              <a:rPr lang="en-US" sz="2400" i="1" dirty="0" smtClean="0"/>
              <a:t>FHWA Separated Bike Lane Planning and Design Guide</a:t>
            </a:r>
            <a:endParaRPr lang="en-US" sz="2400" i="1" dirty="0"/>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423771"/>
            <a:ext cx="12192000" cy="3701255"/>
          </a:xfrm>
          <a:prstGeom prst="rect">
            <a:avLst/>
          </a:prstGeom>
        </p:spPr>
      </p:pic>
      <p:sp>
        <p:nvSpPr>
          <p:cNvPr id="15" name="Title 1"/>
          <p:cNvSpPr>
            <a:spLocks noGrp="1"/>
          </p:cNvSpPr>
          <p:nvPr>
            <p:ph type="title"/>
          </p:nvPr>
        </p:nvSpPr>
        <p:spPr>
          <a:xfrm>
            <a:off x="838200" y="365125"/>
            <a:ext cx="10515600" cy="1325563"/>
          </a:xfrm>
        </p:spPr>
        <p:txBody>
          <a:bodyPr>
            <a:normAutofit/>
          </a:bodyPr>
          <a:lstStyle/>
          <a:p>
            <a:r>
              <a:rPr lang="en-US" sz="3600" dirty="0" smtClean="0"/>
              <a:t>Separated Bike Lane</a:t>
            </a:r>
            <a:br>
              <a:rPr lang="en-US" sz="3600" dirty="0" smtClean="0"/>
            </a:br>
            <a:r>
              <a:rPr lang="en-US" sz="2400" i="1" dirty="0" smtClean="0"/>
              <a:t>One-Way</a:t>
            </a:r>
            <a:endParaRPr lang="en-US" sz="3600" i="1" dirty="0"/>
          </a:p>
        </p:txBody>
      </p:sp>
    </p:spTree>
    <p:extLst>
      <p:ext uri="{BB962C8B-B14F-4D97-AF65-F5344CB8AC3E}">
        <p14:creationId xmlns:p14="http://schemas.microsoft.com/office/powerpoint/2010/main" val="3731751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chemeClr val="tx1">
                    <a:lumMod val="65000"/>
                    <a:lumOff val="35000"/>
                  </a:schemeClr>
                </a:solidFill>
                <a:latin typeface="Arial Black" panose="020B0A04020102020204" pitchFamily="34" charset="0"/>
              </a:rPr>
              <a:t>Policy</a:t>
            </a:r>
            <a:endParaRPr lang="en-US" sz="3600" b="1" dirty="0">
              <a:solidFill>
                <a:schemeClr val="tx1">
                  <a:lumMod val="65000"/>
                  <a:lumOff val="35000"/>
                </a:schemeClr>
              </a:solidFill>
              <a:latin typeface="Arial Black" panose="020B0A04020102020204" pitchFamily="34" charset="0"/>
            </a:endParaRPr>
          </a:p>
        </p:txBody>
      </p:sp>
      <p:sp>
        <p:nvSpPr>
          <p:cNvPr id="3" name="Content Placeholder 2"/>
          <p:cNvSpPr>
            <a:spLocks noGrp="1"/>
          </p:cNvSpPr>
          <p:nvPr>
            <p:ph idx="1"/>
          </p:nvPr>
        </p:nvSpPr>
        <p:spPr/>
        <p:txBody>
          <a:bodyPr/>
          <a:lstStyle/>
          <a:p>
            <a:pPr>
              <a:buClr>
                <a:schemeClr val="accent2">
                  <a:lumMod val="75000"/>
                </a:schemeClr>
              </a:buClr>
              <a:buSzPct val="80000"/>
              <a:buFont typeface="Wingdings" panose="05000000000000000000" pitchFamily="2" charset="2"/>
              <a:buChar char="§"/>
            </a:pPr>
            <a:r>
              <a:rPr lang="en-US" dirty="0" smtClean="0"/>
              <a:t>IDOT BDE, Chapter 17</a:t>
            </a:r>
          </a:p>
          <a:p>
            <a:pPr lvl="1">
              <a:buClr>
                <a:schemeClr val="accent2">
                  <a:lumMod val="75000"/>
                </a:schemeClr>
              </a:buClr>
              <a:buSzPct val="80000"/>
              <a:buFont typeface="Wingdings" panose="05000000000000000000" pitchFamily="2" charset="2"/>
              <a:buChar char="§"/>
            </a:pPr>
            <a:r>
              <a:rPr lang="en-US" dirty="0" smtClean="0"/>
              <a:t>17-1.05 Maintenance and Jurisdiction</a:t>
            </a:r>
          </a:p>
          <a:p>
            <a:pPr lvl="1">
              <a:buClr>
                <a:schemeClr val="accent2">
                  <a:lumMod val="75000"/>
                </a:schemeClr>
              </a:buClr>
              <a:buSzPct val="80000"/>
              <a:buFont typeface="Wingdings" panose="05000000000000000000" pitchFamily="2" charset="2"/>
              <a:buChar char="§"/>
            </a:pPr>
            <a:r>
              <a:rPr lang="en-US" dirty="0" smtClean="0"/>
              <a:t>17-1.07 Funding</a:t>
            </a:r>
          </a:p>
          <a:p>
            <a:pPr>
              <a:buClr>
                <a:schemeClr val="accent2">
                  <a:lumMod val="75000"/>
                </a:schemeClr>
              </a:buClr>
              <a:buSzPct val="80000"/>
              <a:buFont typeface="Wingdings" panose="05000000000000000000" pitchFamily="2" charset="2"/>
              <a:buChar char="§"/>
            </a:pPr>
            <a:r>
              <a:rPr lang="en-US" dirty="0" smtClean="0"/>
              <a:t>IDOT BLRS, Chapter 42</a:t>
            </a:r>
          </a:p>
          <a:p>
            <a:pPr lvl="1">
              <a:buClr>
                <a:schemeClr val="accent2">
                  <a:lumMod val="75000"/>
                </a:schemeClr>
              </a:buClr>
              <a:buSzPct val="80000"/>
              <a:buFont typeface="Wingdings" panose="05000000000000000000" pitchFamily="2" charset="2"/>
              <a:buChar char="§"/>
            </a:pPr>
            <a:r>
              <a:rPr lang="en-US" dirty="0" smtClean="0"/>
              <a:t>42-3.02(a) Bike Paths Versus Sidewalks</a:t>
            </a:r>
          </a:p>
          <a:p>
            <a:pPr lvl="1">
              <a:buClr>
                <a:schemeClr val="accent2">
                  <a:lumMod val="75000"/>
                </a:schemeClr>
              </a:buClr>
              <a:buSzPct val="80000"/>
              <a:buFont typeface="Wingdings" panose="05000000000000000000" pitchFamily="2" charset="2"/>
              <a:buChar char="§"/>
            </a:pPr>
            <a:r>
              <a:rPr lang="en-US" dirty="0" smtClean="0"/>
              <a:t>42-4 Maintenance</a:t>
            </a:r>
            <a:endParaRPr lang="en-US" dirty="0"/>
          </a:p>
        </p:txBody>
      </p:sp>
      <p:sp>
        <p:nvSpPr>
          <p:cNvPr id="4" name="Rectangle 3"/>
          <p:cNvSpPr/>
          <p:nvPr/>
        </p:nvSpPr>
        <p:spPr bwMode="auto">
          <a:xfrm>
            <a:off x="2964982" y="6553345"/>
            <a:ext cx="1463675" cy="184150"/>
          </a:xfrm>
          <a:prstGeom prst="rect">
            <a:avLst/>
          </a:prstGeom>
          <a:solidFill>
            <a:schemeClr val="accent2">
              <a:lumMod val="7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TextBox 4"/>
          <p:cNvSpPr txBox="1">
            <a:spLocks noChangeArrowheads="1"/>
          </p:cNvSpPr>
          <p:nvPr/>
        </p:nvSpPr>
        <p:spPr bwMode="auto">
          <a:xfrm>
            <a:off x="3087220"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POLICY</a:t>
            </a:r>
            <a:endParaRPr lang="en-US" sz="800" b="1" dirty="0">
              <a:solidFill>
                <a:schemeClr val="bg1"/>
              </a:solidFill>
              <a:latin typeface="Gill Sans MT"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5690" y="127000"/>
            <a:ext cx="4743234" cy="6159500"/>
          </a:xfrm>
          <a:prstGeom prst="rect">
            <a:avLst/>
          </a:prstGeom>
          <a:ln>
            <a:solidFill>
              <a:schemeClr val="tx1"/>
            </a:solidFill>
          </a:ln>
        </p:spPr>
      </p:pic>
      <p:sp>
        <p:nvSpPr>
          <p:cNvPr id="7" name="Rectangle 6"/>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75187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a:spLocks noGrp="1"/>
          </p:cNvSpPr>
          <p:nvPr>
            <p:ph type="title"/>
          </p:nvPr>
        </p:nvSpPr>
        <p:spPr>
          <a:xfrm>
            <a:off x="838200" y="365125"/>
            <a:ext cx="10515600" cy="1325563"/>
          </a:xfrm>
        </p:spPr>
        <p:txBody>
          <a:bodyPr>
            <a:normAutofit/>
          </a:bodyPr>
          <a:lstStyle/>
          <a:p>
            <a:r>
              <a:rPr lang="en-US" sz="3600" dirty="0" smtClean="0"/>
              <a:t>Separated Bike Lane</a:t>
            </a:r>
            <a:br>
              <a:rPr lang="en-US" sz="3600" dirty="0" smtClean="0"/>
            </a:br>
            <a:r>
              <a:rPr lang="en-US" sz="2400" i="1" dirty="0" smtClean="0"/>
              <a:t>One-Way</a:t>
            </a:r>
            <a:endParaRPr lang="en-US" sz="3600" i="1"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117601"/>
            <a:ext cx="12192000" cy="5206702"/>
          </a:xfrm>
          <a:prstGeom prst="rect">
            <a:avLst/>
          </a:prstGeom>
          <a:ln>
            <a:solidFill>
              <a:schemeClr val="tx1"/>
            </a:solidFill>
          </a:ln>
          <a:effectLst>
            <a:outerShdw blurRad="50800" dist="38100" dir="2700000" algn="tl" rotWithShape="0">
              <a:prstClr val="black">
                <a:alpha val="40000"/>
              </a:prstClr>
            </a:outerShdw>
          </a:effectLst>
        </p:spPr>
      </p:pic>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p:cNvSpPr/>
          <p:nvPr/>
        </p:nvSpPr>
        <p:spPr>
          <a:xfrm rot="5400000">
            <a:off x="4238171" y="4978901"/>
            <a:ext cx="914400" cy="914400"/>
          </a:xfrm>
          <a:prstGeom prst="triangle">
            <a:avLst>
              <a:gd name="adj" fmla="val 0"/>
            </a:avLst>
          </a:prstGeom>
          <a:solidFill>
            <a:srgbClr val="C55A1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16200000" flipH="1">
            <a:off x="1204686" y="4978901"/>
            <a:ext cx="914400" cy="914400"/>
          </a:xfrm>
          <a:prstGeom prst="triangle">
            <a:avLst>
              <a:gd name="adj" fmla="val 0"/>
            </a:avLst>
          </a:prstGeom>
          <a:solidFill>
            <a:srgbClr val="C55A1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191658" y="5188914"/>
            <a:ext cx="1973944" cy="646331"/>
          </a:xfrm>
          <a:prstGeom prst="rect">
            <a:avLst/>
          </a:prstGeom>
          <a:solidFill>
            <a:srgbClr val="FFFFFF">
              <a:alpha val="69804"/>
            </a:srgbClr>
          </a:solidFill>
        </p:spPr>
        <p:txBody>
          <a:bodyPr wrap="square" rtlCol="0">
            <a:spAutoFit/>
          </a:bodyPr>
          <a:lstStyle/>
          <a:p>
            <a:pPr algn="ctr"/>
            <a:r>
              <a:rPr lang="en-US" dirty="0" smtClean="0"/>
              <a:t>15’ min. clear visual sign triangle</a:t>
            </a:r>
            <a:endParaRPr lang="en-US" dirty="0"/>
          </a:p>
        </p:txBody>
      </p:sp>
      <p:sp>
        <p:nvSpPr>
          <p:cNvPr id="13" name="Left-Right Arrow 12"/>
          <p:cNvSpPr/>
          <p:nvPr/>
        </p:nvSpPr>
        <p:spPr>
          <a:xfrm>
            <a:off x="4252685" y="3933370"/>
            <a:ext cx="1161143" cy="570983"/>
          </a:xfrm>
          <a:prstGeom prst="leftRightArrow">
            <a:avLst/>
          </a:prstGeom>
          <a:solidFill>
            <a:srgbClr val="C55A11"/>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064000" y="3135656"/>
            <a:ext cx="1756228" cy="646331"/>
          </a:xfrm>
          <a:prstGeom prst="rect">
            <a:avLst/>
          </a:prstGeom>
          <a:solidFill>
            <a:srgbClr val="FFFFFF">
              <a:alpha val="69804"/>
            </a:srgbClr>
          </a:solidFill>
        </p:spPr>
        <p:txBody>
          <a:bodyPr wrap="square" rtlCol="0">
            <a:spAutoFit/>
          </a:bodyPr>
          <a:lstStyle/>
          <a:p>
            <a:pPr algn="ctr"/>
            <a:r>
              <a:rPr lang="en-US" dirty="0" smtClean="0"/>
              <a:t>20’ min. parking restriction</a:t>
            </a:r>
            <a:endParaRPr lang="en-US" dirty="0"/>
          </a:p>
        </p:txBody>
      </p:sp>
      <p:sp>
        <p:nvSpPr>
          <p:cNvPr id="15" name="Right Arrow 14"/>
          <p:cNvSpPr/>
          <p:nvPr/>
        </p:nvSpPr>
        <p:spPr>
          <a:xfrm rot="2700000">
            <a:off x="8771609" y="4192119"/>
            <a:ext cx="1391977" cy="467305"/>
          </a:xfrm>
          <a:prstGeom prst="rightArrow">
            <a:avLst/>
          </a:prstGeom>
          <a:solidFill>
            <a:srgbClr val="C55A11"/>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554349" y="2604252"/>
            <a:ext cx="2953994" cy="1200329"/>
          </a:xfrm>
          <a:prstGeom prst="rect">
            <a:avLst/>
          </a:prstGeom>
          <a:solidFill>
            <a:srgbClr val="FFFFFF">
              <a:alpha val="69804"/>
            </a:srgbClr>
          </a:solidFill>
        </p:spPr>
        <p:txBody>
          <a:bodyPr wrap="square" rtlCol="0">
            <a:spAutoFit/>
          </a:bodyPr>
          <a:lstStyle/>
          <a:p>
            <a:pPr algn="ctr"/>
            <a:r>
              <a:rPr lang="en-US" dirty="0" smtClean="0"/>
              <a:t>Green dash conflict marking: 2’ x 6’ bars (5.5’ green bar, 6” dotted white line, 2’ dash)</a:t>
            </a:r>
          </a:p>
          <a:p>
            <a:pPr algn="ctr"/>
            <a:r>
              <a:rPr lang="en-US" dirty="0" smtClean="0"/>
              <a:t>4’ C-C typ.</a:t>
            </a:r>
            <a:endParaRPr lang="en-US" dirty="0"/>
          </a:p>
        </p:txBody>
      </p:sp>
      <p:grpSp>
        <p:nvGrpSpPr>
          <p:cNvPr id="21" name="Group 20"/>
          <p:cNvGrpSpPr/>
          <p:nvPr/>
        </p:nvGrpSpPr>
        <p:grpSpPr>
          <a:xfrm>
            <a:off x="9278682" y="231104"/>
            <a:ext cx="2459321" cy="2079495"/>
            <a:chOff x="8257813" y="-229515"/>
            <a:chExt cx="3135901" cy="2651582"/>
          </a:xfrm>
        </p:grpSpPr>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57814" y="-229515"/>
              <a:ext cx="3135900" cy="1233714"/>
            </a:xfrm>
            <a:prstGeom prst="rect">
              <a:avLst/>
            </a:prstGeom>
            <a:ln>
              <a:solidFill>
                <a:schemeClr val="tx1"/>
              </a:solidFill>
            </a:ln>
            <a:effectLst>
              <a:outerShdw blurRad="50800" dist="38100" dir="2700000" algn="tl" rotWithShape="0">
                <a:prstClr val="black">
                  <a:alpha val="40000"/>
                </a:prstClr>
              </a:outerShdw>
            </a:effectLst>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57813" y="1188353"/>
              <a:ext cx="3135901" cy="1233714"/>
            </a:xfrm>
            <a:prstGeom prst="rect">
              <a:avLst/>
            </a:prstGeom>
            <a:ln>
              <a:solidFill>
                <a:schemeClr val="tx1"/>
              </a:solidFill>
            </a:ln>
            <a:effectLst>
              <a:outerShdw blurRad="50800" dist="38100" dir="2700000" algn="tl" rotWithShape="0">
                <a:prstClr val="black">
                  <a:alpha val="40000"/>
                </a:prstClr>
              </a:outerShdw>
            </a:effectLst>
          </p:spPr>
        </p:pic>
        <p:sp>
          <p:nvSpPr>
            <p:cNvPr id="19" name="Rectangle 18"/>
            <p:cNvSpPr/>
            <p:nvPr/>
          </p:nvSpPr>
          <p:spPr>
            <a:xfrm>
              <a:off x="8821295" y="1215490"/>
              <a:ext cx="598475" cy="1206577"/>
            </a:xfrm>
            <a:prstGeom prst="rect">
              <a:avLst/>
            </a:prstGeom>
            <a:solidFill>
              <a:srgbClr val="7B7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0209105" y="1215490"/>
              <a:ext cx="598475" cy="1206577"/>
            </a:xfrm>
            <a:prstGeom prst="rect">
              <a:avLst/>
            </a:prstGeom>
            <a:solidFill>
              <a:srgbClr val="7B7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7207106" y="826778"/>
            <a:ext cx="1894451" cy="923330"/>
          </a:xfrm>
          <a:prstGeom prst="rect">
            <a:avLst/>
          </a:prstGeom>
          <a:solidFill>
            <a:srgbClr val="FFFFFF">
              <a:alpha val="69804"/>
            </a:srgbClr>
          </a:solidFill>
        </p:spPr>
        <p:txBody>
          <a:bodyPr wrap="square" rtlCol="0">
            <a:spAutoFit/>
          </a:bodyPr>
          <a:lstStyle/>
          <a:p>
            <a:pPr algn="ctr"/>
            <a:r>
              <a:rPr lang="en-US" dirty="0" smtClean="0"/>
              <a:t>2’ spacing (4’ C-C)</a:t>
            </a:r>
          </a:p>
          <a:p>
            <a:pPr algn="ctr"/>
            <a:r>
              <a:rPr lang="en-US" dirty="0" smtClean="0"/>
              <a:t>vs.</a:t>
            </a:r>
          </a:p>
          <a:p>
            <a:pPr algn="ctr"/>
            <a:r>
              <a:rPr lang="en-US" dirty="0" smtClean="0"/>
              <a:t>6’ spacing (8’ C-C)</a:t>
            </a:r>
            <a:endParaRPr lang="en-US" dirty="0"/>
          </a:p>
        </p:txBody>
      </p:sp>
      <p:sp>
        <p:nvSpPr>
          <p:cNvPr id="23" name="TextBox 22"/>
          <p:cNvSpPr txBox="1"/>
          <p:nvPr/>
        </p:nvSpPr>
        <p:spPr>
          <a:xfrm>
            <a:off x="522516" y="3155164"/>
            <a:ext cx="1944913" cy="646331"/>
          </a:xfrm>
          <a:prstGeom prst="rect">
            <a:avLst/>
          </a:prstGeom>
          <a:solidFill>
            <a:srgbClr val="FFFFFF">
              <a:alpha val="69804"/>
            </a:srgbClr>
          </a:solidFill>
        </p:spPr>
        <p:txBody>
          <a:bodyPr wrap="square" rtlCol="0">
            <a:spAutoFit/>
          </a:bodyPr>
          <a:lstStyle/>
          <a:p>
            <a:pPr algn="ctr"/>
            <a:r>
              <a:rPr lang="en-US" dirty="0" smtClean="0"/>
              <a:t>Curb vs. Pavement Marking</a:t>
            </a:r>
            <a:endParaRPr lang="en-US" dirty="0"/>
          </a:p>
        </p:txBody>
      </p:sp>
    </p:spTree>
    <p:extLst>
      <p:ext uri="{BB962C8B-B14F-4D97-AF65-F5344CB8AC3E}">
        <p14:creationId xmlns:p14="http://schemas.microsoft.com/office/powerpoint/2010/main" val="99881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P spid="14" grpId="0" animBg="1"/>
      <p:bldP spid="15" grpId="0" animBg="1"/>
      <p:bldP spid="16" grpId="0" animBg="1"/>
      <p:bldP spid="22"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4832" b="7597"/>
          <a:stretch/>
        </p:blipFill>
        <p:spPr>
          <a:xfrm>
            <a:off x="-25400" y="-457199"/>
            <a:ext cx="12217400" cy="6870700"/>
          </a:xfrm>
          <a:prstGeom prst="rect">
            <a:avLst/>
          </a:prstGeom>
        </p:spPr>
      </p:pic>
      <p:sp>
        <p:nvSpPr>
          <p:cNvPr id="6" name="Freeform 5"/>
          <p:cNvSpPr/>
          <p:nvPr/>
        </p:nvSpPr>
        <p:spPr>
          <a:xfrm>
            <a:off x="3719442" y="4216912"/>
            <a:ext cx="2062104" cy="1927619"/>
          </a:xfrm>
          <a:custGeom>
            <a:avLst/>
            <a:gdLst>
              <a:gd name="connsiteX0" fmla="*/ 723900 w 1625600"/>
              <a:gd name="connsiteY0" fmla="*/ 0 h 1778000"/>
              <a:gd name="connsiteX1" fmla="*/ 1371600 w 1625600"/>
              <a:gd name="connsiteY1" fmla="*/ 0 h 1778000"/>
              <a:gd name="connsiteX2" fmla="*/ 1625600 w 1625600"/>
              <a:gd name="connsiteY2" fmla="*/ 1778000 h 1778000"/>
              <a:gd name="connsiteX3" fmla="*/ 0 w 1625600"/>
              <a:gd name="connsiteY3" fmla="*/ 1714500 h 1778000"/>
              <a:gd name="connsiteX4" fmla="*/ 723900 w 1625600"/>
              <a:gd name="connsiteY4" fmla="*/ 0 h 177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600" h="1778000">
                <a:moveTo>
                  <a:pt x="723900" y="0"/>
                </a:moveTo>
                <a:lnTo>
                  <a:pt x="1371600" y="0"/>
                </a:lnTo>
                <a:lnTo>
                  <a:pt x="1625600" y="1778000"/>
                </a:lnTo>
                <a:lnTo>
                  <a:pt x="0" y="1714500"/>
                </a:lnTo>
                <a:lnTo>
                  <a:pt x="723900" y="0"/>
                </a:lnTo>
                <a:close/>
              </a:path>
            </a:pathLst>
          </a:custGeom>
          <a:solidFill>
            <a:srgbClr val="7C7B79">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0191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Separated Bike Lane</a:t>
            </a:r>
            <a:br>
              <a:rPr lang="en-US" sz="3600" dirty="0" smtClean="0"/>
            </a:br>
            <a:r>
              <a:rPr lang="en-US" sz="2400" i="1" dirty="0" smtClean="0"/>
              <a:t>One-Way</a:t>
            </a:r>
            <a:endParaRPr lang="en-US" sz="3600" i="1"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5" name="Content Placeholder 4"/>
          <p:cNvSpPr>
            <a:spLocks noGrp="1"/>
          </p:cNvSpPr>
          <p:nvPr>
            <p:ph sz="half" idx="1"/>
          </p:nvPr>
        </p:nvSpPr>
        <p:spPr>
          <a:xfrm>
            <a:off x="838200" y="1825625"/>
            <a:ext cx="5448300" cy="4351338"/>
          </a:xfrm>
        </p:spPr>
        <p:txBody>
          <a:bodyPr>
            <a:normAutofit/>
          </a:bodyPr>
          <a:lstStyle/>
          <a:p>
            <a:r>
              <a:rPr lang="en-US" dirty="0" smtClean="0"/>
              <a:t>Provides high quality, low-stress facility</a:t>
            </a:r>
          </a:p>
          <a:p>
            <a:r>
              <a:rPr lang="en-US" dirty="0" smtClean="0"/>
              <a:t>Requires more space than conventional bike lanes</a:t>
            </a:r>
          </a:p>
          <a:p>
            <a:r>
              <a:rPr lang="en-US" dirty="0" smtClean="0"/>
              <a:t>Creative interpretation of preferential lane design</a:t>
            </a:r>
          </a:p>
          <a:p>
            <a:r>
              <a:rPr lang="en-US" i="1" dirty="0" smtClean="0"/>
              <a:t>Wait, why is the bike lane on the left side?</a:t>
            </a:r>
            <a:endParaRPr lang="en-US" i="1" dirty="0"/>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286500" y="-457200"/>
            <a:ext cx="5905500" cy="3476171"/>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286500" y="3135087"/>
            <a:ext cx="5905500" cy="327361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776572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Left Side Bike Lane</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5" name="Content Placeholder 4"/>
          <p:cNvSpPr>
            <a:spLocks noGrp="1"/>
          </p:cNvSpPr>
          <p:nvPr>
            <p:ph sz="half" idx="1"/>
          </p:nvPr>
        </p:nvSpPr>
        <p:spPr/>
        <p:txBody>
          <a:bodyPr>
            <a:normAutofit lnSpcReduction="10000"/>
          </a:bodyPr>
          <a:lstStyle/>
          <a:p>
            <a:r>
              <a:rPr lang="en-US" dirty="0" smtClean="0"/>
              <a:t>Required:</a:t>
            </a:r>
          </a:p>
          <a:p>
            <a:pPr lvl="1"/>
            <a:r>
              <a:rPr lang="en-US" dirty="0" smtClean="0"/>
              <a:t>5’ min. width, 6’ desired</a:t>
            </a:r>
          </a:p>
          <a:p>
            <a:pPr lvl="1"/>
            <a:r>
              <a:rPr lang="en-US" dirty="0" smtClean="0"/>
              <a:t>6” edge line, bike lane symbol</a:t>
            </a:r>
          </a:p>
          <a:p>
            <a:r>
              <a:rPr lang="en-US" dirty="0" smtClean="0"/>
              <a:t>Optional:</a:t>
            </a:r>
          </a:p>
          <a:p>
            <a:pPr lvl="1"/>
            <a:r>
              <a:rPr lang="en-US" dirty="0" smtClean="0"/>
              <a:t>Left Lane Bike Lane Only</a:t>
            </a:r>
          </a:p>
          <a:p>
            <a:r>
              <a:rPr lang="en-US" dirty="0" smtClean="0"/>
              <a:t>Recommended:</a:t>
            </a:r>
          </a:p>
          <a:p>
            <a:pPr lvl="1"/>
            <a:r>
              <a:rPr lang="en-US" dirty="0" smtClean="0"/>
              <a:t>Use two-stage turn boxes and/or signal separation for turns</a:t>
            </a:r>
          </a:p>
          <a:p>
            <a:pPr lvl="1"/>
            <a:r>
              <a:rPr lang="en-US" dirty="0" smtClean="0"/>
              <a:t>Variations on R10-15 sign</a:t>
            </a:r>
          </a:p>
          <a:p>
            <a:pPr lvl="2"/>
            <a:r>
              <a:rPr lang="en-US" dirty="0" smtClean="0"/>
              <a:t>“Left </a:t>
            </a:r>
            <a:r>
              <a:rPr lang="en-US" dirty="0"/>
              <a:t>Turn Yield to Bikes” sign since this is a novel application</a:t>
            </a:r>
          </a:p>
          <a:p>
            <a:pPr lvl="1"/>
            <a:endParaRPr lang="en-US" dirty="0" smtClean="0"/>
          </a:p>
          <a:p>
            <a:pPr lvl="1"/>
            <a:endParaRPr lang="en-US" dirty="0"/>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248399" y="1088322"/>
            <a:ext cx="5943601" cy="5332120"/>
          </a:xfrm>
          <a:prstGeom prst="rect">
            <a:avLst/>
          </a:prstGeom>
        </p:spPr>
      </p:pic>
      <p:grpSp>
        <p:nvGrpSpPr>
          <p:cNvPr id="29" name="Group 28"/>
          <p:cNvGrpSpPr/>
          <p:nvPr/>
        </p:nvGrpSpPr>
        <p:grpSpPr>
          <a:xfrm>
            <a:off x="6500643" y="1163326"/>
            <a:ext cx="5439113" cy="1717584"/>
            <a:chOff x="6607743" y="367184"/>
            <a:chExt cx="5439113" cy="1717584"/>
          </a:xfrm>
        </p:grpSpPr>
        <p:pic>
          <p:nvPicPr>
            <p:cNvPr id="3074" name="Picture 2" descr="https://nacto.org/wp-content/uploads/2010/08/Detail_leftsi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6825" y="367184"/>
              <a:ext cx="1250031" cy="17170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76" name="Picture 4" descr="https://2.bp.blogspot.com/-UEZ1qqLQ3MM/WYPP66c1I1I/AAAAAAAAD0o/q1Kh4mX4muYmq_htS0oQbokWXqJ8Deg-gCPcBGAYYCw/s1600/yiled%2Bto%2Bbike-p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5518" y="370206"/>
              <a:ext cx="2286083" cy="171456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78" name="Picture 6" descr="https://nacto.org/wp-content/uploads/2010/08/YieldBik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7743" y="376383"/>
              <a:ext cx="1352550" cy="1690688"/>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8808614" y="701103"/>
            <a:ext cx="925689" cy="369332"/>
          </a:xfrm>
          <a:prstGeom prst="rect">
            <a:avLst/>
          </a:prstGeom>
          <a:noFill/>
        </p:spPr>
        <p:txBody>
          <a:bodyPr wrap="square" rtlCol="0">
            <a:spAutoFit/>
          </a:bodyPr>
          <a:lstStyle/>
          <a:p>
            <a:pPr algn="ctr"/>
            <a:r>
              <a:rPr lang="en-US" dirty="0" smtClean="0"/>
              <a:t>R10-15</a:t>
            </a:r>
            <a:endParaRPr lang="en-US" dirty="0"/>
          </a:p>
        </p:txBody>
      </p:sp>
      <p:sp>
        <p:nvSpPr>
          <p:cNvPr id="13" name="TextBox 12"/>
          <p:cNvSpPr txBox="1"/>
          <p:nvPr/>
        </p:nvSpPr>
        <p:spPr>
          <a:xfrm>
            <a:off x="10851895" y="701103"/>
            <a:ext cx="925689" cy="369332"/>
          </a:xfrm>
          <a:prstGeom prst="rect">
            <a:avLst/>
          </a:prstGeom>
          <a:noFill/>
        </p:spPr>
        <p:txBody>
          <a:bodyPr wrap="square" rtlCol="0">
            <a:spAutoFit/>
          </a:bodyPr>
          <a:lstStyle/>
          <a:p>
            <a:pPr algn="ctr"/>
            <a:r>
              <a:rPr lang="en-US" dirty="0" smtClean="0"/>
              <a:t>R3</a:t>
            </a:r>
            <a:endParaRPr lang="en-US" dirty="0"/>
          </a:p>
        </p:txBody>
      </p:sp>
      <p:sp>
        <p:nvSpPr>
          <p:cNvPr id="14" name="TextBox 13"/>
          <p:cNvSpPr txBox="1"/>
          <p:nvPr/>
        </p:nvSpPr>
        <p:spPr>
          <a:xfrm>
            <a:off x="6248398" y="701103"/>
            <a:ext cx="1880019" cy="369332"/>
          </a:xfrm>
          <a:prstGeom prst="rect">
            <a:avLst/>
          </a:prstGeom>
          <a:noFill/>
        </p:spPr>
        <p:txBody>
          <a:bodyPr wrap="square" rtlCol="0">
            <a:spAutoFit/>
          </a:bodyPr>
          <a:lstStyle/>
          <a:p>
            <a:pPr algn="ctr"/>
            <a:r>
              <a:rPr lang="en-US" dirty="0" smtClean="0"/>
              <a:t>R1-5a variant*</a:t>
            </a:r>
            <a:endParaRPr lang="en-US" dirty="0"/>
          </a:p>
        </p:txBody>
      </p:sp>
    </p:spTree>
    <p:extLst>
      <p:ext uri="{BB962C8B-B14F-4D97-AF65-F5344CB8AC3E}">
        <p14:creationId xmlns:p14="http://schemas.microsoft.com/office/powerpoint/2010/main" val="30577130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Contra-flow Bike Lane</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5" name="Content Placeholder 4"/>
          <p:cNvSpPr>
            <a:spLocks noGrp="1"/>
          </p:cNvSpPr>
          <p:nvPr>
            <p:ph sz="half" idx="1"/>
          </p:nvPr>
        </p:nvSpPr>
        <p:spPr>
          <a:xfrm>
            <a:off x="838199" y="1825625"/>
            <a:ext cx="5011058" cy="4351338"/>
          </a:xfrm>
        </p:spPr>
        <p:txBody>
          <a:bodyPr>
            <a:normAutofit/>
          </a:bodyPr>
          <a:lstStyle/>
          <a:p>
            <a:r>
              <a:rPr lang="en-US" dirty="0" smtClean="0"/>
              <a:t>Also helps accommodate wrong-way riding</a:t>
            </a:r>
          </a:p>
          <a:p>
            <a:r>
              <a:rPr lang="en-US" dirty="0" smtClean="0"/>
              <a:t>Required:</a:t>
            </a:r>
          </a:p>
          <a:p>
            <a:pPr lvl="1"/>
            <a:r>
              <a:rPr lang="en-US" dirty="0" smtClean="0"/>
              <a:t>Double yellow</a:t>
            </a:r>
          </a:p>
          <a:p>
            <a:pPr lvl="1"/>
            <a:r>
              <a:rPr lang="en-US" dirty="0" smtClean="0"/>
              <a:t>One-way except bikes (R6-1)</a:t>
            </a:r>
          </a:p>
          <a:p>
            <a:pPr lvl="1"/>
            <a:r>
              <a:rPr lang="en-US" dirty="0" smtClean="0"/>
              <a:t>Bike lane word, symbol, or arrow (MUTCD 9-3 assembly)</a:t>
            </a:r>
          </a:p>
          <a:p>
            <a:pPr lvl="1"/>
            <a:r>
              <a:rPr lang="en-US" dirty="0" smtClean="0"/>
              <a:t>Signals</a:t>
            </a:r>
          </a:p>
          <a:p>
            <a:r>
              <a:rPr lang="en-US" dirty="0" smtClean="0"/>
              <a:t>Optional:</a:t>
            </a:r>
          </a:p>
          <a:p>
            <a:pPr lvl="1"/>
            <a:r>
              <a:rPr lang="en-US" dirty="0" smtClean="0"/>
              <a:t>Two-way warning sign (W6-3)</a:t>
            </a:r>
          </a:p>
          <a:p>
            <a:pPr lvl="1"/>
            <a:endParaRPr lang="en-US" dirty="0" smtClean="0"/>
          </a:p>
          <a:p>
            <a:pPr lvl="1"/>
            <a:endParaRPr lang="en-US" dirty="0"/>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https://nacto.org/wp-content/uploads/gallery/contraflow_3d/contraflow_top.jpg"/>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a:stretch/>
        </p:blipFill>
        <p:spPr bwMode="auto">
          <a:xfrm>
            <a:off x="5733143" y="1825624"/>
            <a:ext cx="6447568" cy="45804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nacto.org/wp-content/uploads/2010/08/ContraFlowSig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54242" y="1418542"/>
            <a:ext cx="1171575" cy="11906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https://nacto.org/wp-content/uploads/2010/08/OneWayExceptBik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1530" y="1418542"/>
            <a:ext cx="1190625" cy="11906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9050036" y="772210"/>
            <a:ext cx="1373611" cy="646331"/>
          </a:xfrm>
          <a:prstGeom prst="rect">
            <a:avLst/>
          </a:prstGeom>
          <a:noFill/>
        </p:spPr>
        <p:txBody>
          <a:bodyPr wrap="square" rtlCol="0">
            <a:spAutoFit/>
          </a:bodyPr>
          <a:lstStyle/>
          <a:p>
            <a:pPr algn="ctr"/>
            <a:r>
              <a:rPr lang="en-US" dirty="0" smtClean="0"/>
              <a:t>R6-1 w/plaque</a:t>
            </a:r>
            <a:endParaRPr lang="en-US" dirty="0"/>
          </a:p>
        </p:txBody>
      </p:sp>
      <p:sp>
        <p:nvSpPr>
          <p:cNvPr id="14" name="TextBox 13"/>
          <p:cNvSpPr txBox="1"/>
          <p:nvPr/>
        </p:nvSpPr>
        <p:spPr>
          <a:xfrm>
            <a:off x="10777184" y="1049209"/>
            <a:ext cx="925689" cy="369332"/>
          </a:xfrm>
          <a:prstGeom prst="rect">
            <a:avLst/>
          </a:prstGeom>
          <a:noFill/>
        </p:spPr>
        <p:txBody>
          <a:bodyPr wrap="square" rtlCol="0">
            <a:spAutoFit/>
          </a:bodyPr>
          <a:lstStyle/>
          <a:p>
            <a:pPr algn="ctr"/>
            <a:r>
              <a:rPr lang="en-US" dirty="0" smtClean="0"/>
              <a:t>W6-3</a:t>
            </a:r>
            <a:endParaRPr lang="en-US" dirty="0"/>
          </a:p>
        </p:txBody>
      </p:sp>
    </p:spTree>
    <p:extLst>
      <p:ext uri="{BB962C8B-B14F-4D97-AF65-F5344CB8AC3E}">
        <p14:creationId xmlns:p14="http://schemas.microsoft.com/office/powerpoint/2010/main" val="20298568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nacto.org/wp-content/uploads/gallery/contraflow_3d/contraflow_top.jpg"/>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a:stretch/>
        </p:blipFill>
        <p:spPr bwMode="auto">
          <a:xfrm rot="10800000">
            <a:off x="213609" y="-457202"/>
            <a:ext cx="11764782" cy="686332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445911"/>
            <a:ext cx="12192000" cy="6852033"/>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a:off x="1411111" y="2607733"/>
            <a:ext cx="6795911" cy="0"/>
          </a:xfrm>
          <a:prstGeom prst="straightConnector1">
            <a:avLst/>
          </a:prstGeom>
          <a:ln w="152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11110" y="3595511"/>
            <a:ext cx="6795911" cy="0"/>
          </a:xfrm>
          <a:prstGeom prst="straightConnector1">
            <a:avLst/>
          </a:prstGeom>
          <a:ln w="152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402527" y="1834444"/>
            <a:ext cx="6795911" cy="0"/>
          </a:xfrm>
          <a:prstGeom prst="straightConnector1">
            <a:avLst/>
          </a:prstGeom>
          <a:ln w="76200">
            <a:solidFill>
              <a:srgbClr val="C55A1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402526" y="4391378"/>
            <a:ext cx="6795911" cy="0"/>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098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2000"/>
                                        <p:tgtEl>
                                          <p:spTgt spid="16"/>
                                        </p:tgtEl>
                                      </p:cBhvr>
                                    </p:animEffect>
                                  </p:childTnLst>
                                </p:cTn>
                              </p:par>
                              <p:par>
                                <p:cTn id="11" presetID="22" presetClass="entr" presetSubtype="8"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20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nacto.org/wp-content/uploads/gallery/contraflow_3d/contraflow_top.jpg"/>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a:stretch/>
        </p:blipFill>
        <p:spPr bwMode="auto">
          <a:xfrm rot="10800000">
            <a:off x="213609" y="-457202"/>
            <a:ext cx="11764782" cy="686332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445911"/>
            <a:ext cx="12192000" cy="6852033"/>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https://nacto.org/wp-content/uploads/gallery/contraflow_3d/contraflow_top.jpg"/>
          <p:cNvPicPr>
            <a:picLocks noGrp="1" noChangeAspect="1" noChangeArrowheads="1"/>
          </p:cNvPicPr>
          <p:nvPr>
            <p:ph sz="half" idx="2"/>
          </p:nvPr>
        </p:nvPicPr>
        <p:blipFill rotWithShape="1">
          <a:blip r:embed="rId4" cstate="print">
            <a:extLst>
              <a:ext uri="{28A0092B-C50C-407E-A947-70E740481C1C}">
                <a14:useLocalDpi xmlns:a14="http://schemas.microsoft.com/office/drawing/2010/main" val="0"/>
              </a:ext>
            </a:extLst>
          </a:blip>
          <a:srcRect/>
          <a:stretch/>
        </p:blipFill>
        <p:spPr bwMode="auto">
          <a:xfrm rot="10800000">
            <a:off x="213608" y="2089694"/>
            <a:ext cx="8511291" cy="203780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https://nacto.org/wp-content/uploads/gallery/contraflow_3d/contraflow_top.jpg"/>
          <p:cNvPicPr>
            <a:picLocks noGrp="1" noChangeAspect="1" noChangeArrowheads="1"/>
          </p:cNvPicPr>
          <p:nvPr>
            <p:ph sz="half" idx="2"/>
          </p:nvPr>
        </p:nvPicPr>
        <p:blipFill rotWithShape="1">
          <a:blip r:embed="rId5" cstate="print">
            <a:extLst>
              <a:ext uri="{28A0092B-C50C-407E-A947-70E740481C1C}">
                <a14:useLocalDpi xmlns:a14="http://schemas.microsoft.com/office/drawing/2010/main" val="0"/>
              </a:ext>
            </a:extLst>
          </a:blip>
          <a:srcRect/>
          <a:stretch/>
        </p:blipFill>
        <p:spPr bwMode="auto">
          <a:xfrm rot="10800000">
            <a:off x="214140" y="4098241"/>
            <a:ext cx="8523460" cy="605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05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54167E-6 -7.40741E-7 L 3.54167E-6 0.07083 " pathEditMode="relative" rAng="0" ptsTypes="AA">
                                      <p:cBhvr>
                                        <p:cTn id="14" dur="2000" fill="hold"/>
                                        <p:tgtEl>
                                          <p:spTgt spid="10"/>
                                        </p:tgtEl>
                                        <p:attrNameLst>
                                          <p:attrName>ppt_x</p:attrName>
                                          <p:attrName>ppt_y</p:attrName>
                                        </p:attrNameLst>
                                      </p:cBhvr>
                                      <p:rCtr x="0" y="3542"/>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70833E-6 3.33333E-6 L 2.70833E-6 -0.29908 " pathEditMode="relative" rAng="0" ptsTypes="AA">
                                      <p:cBhvr>
                                        <p:cTn id="18" dur="2000" fill="hold"/>
                                        <p:tgtEl>
                                          <p:spTgt spid="12"/>
                                        </p:tgtEl>
                                        <p:attrNameLst>
                                          <p:attrName>ppt_x</p:attrName>
                                          <p:attrName>ppt_y</p:attrName>
                                        </p:attrNameLst>
                                      </p:cBhvr>
                                      <p:rCtr x="0" y="-149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778078" cy="1325563"/>
          </a:xfrm>
        </p:spPr>
        <p:txBody>
          <a:bodyPr>
            <a:normAutofit/>
          </a:bodyPr>
          <a:lstStyle/>
          <a:p>
            <a:r>
              <a:rPr lang="en-US" sz="3600" dirty="0" smtClean="0"/>
              <a:t>Separated Bike Lane</a:t>
            </a:r>
            <a:br>
              <a:rPr lang="en-US" sz="3600" dirty="0" smtClean="0"/>
            </a:br>
            <a:r>
              <a:rPr lang="en-US" sz="2400" i="1" dirty="0" smtClean="0"/>
              <a:t>Two-Way</a:t>
            </a:r>
            <a:endParaRPr lang="en-US" sz="2400" i="1"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5" name="Content Placeholder 4"/>
          <p:cNvSpPr>
            <a:spLocks noGrp="1"/>
          </p:cNvSpPr>
          <p:nvPr>
            <p:ph sz="half" idx="1"/>
          </p:nvPr>
        </p:nvSpPr>
        <p:spPr>
          <a:xfrm>
            <a:off x="838199" y="1825625"/>
            <a:ext cx="6479707" cy="4351338"/>
          </a:xfrm>
        </p:spPr>
        <p:txBody>
          <a:bodyPr/>
          <a:lstStyle/>
          <a:p>
            <a:r>
              <a:rPr lang="en-US" dirty="0" smtClean="0"/>
              <a:t>8-12’ bikeway, 3’ buffer (min.)</a:t>
            </a:r>
          </a:p>
          <a:p>
            <a:r>
              <a:rPr lang="en-US" dirty="0" smtClean="0"/>
              <a:t>Separation (curb, cars, delineators)</a:t>
            </a:r>
            <a:endParaRPr lang="en-US" dirty="0"/>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735342" y="-333829"/>
            <a:ext cx="4337594" cy="6631514"/>
          </a:xfrm>
          <a:prstGeom prst="rect">
            <a:avLst/>
          </a:prstGeom>
          <a:ln>
            <a:solidFill>
              <a:schemeClr val="tx1"/>
            </a:solidFill>
          </a:ln>
        </p:spPr>
      </p:pic>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Screen Shot 2014-05-14 at 4.57.0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09" y="2803832"/>
            <a:ext cx="6778397" cy="3493853"/>
          </a:xfrm>
          <a:prstGeom prst="rect">
            <a:avLst/>
          </a:prstGeom>
          <a:ln>
            <a:solidFill>
              <a:schemeClr val="tx1"/>
            </a:solidFill>
          </a:ln>
        </p:spPr>
      </p:pic>
    </p:spTree>
    <p:extLst>
      <p:ext uri="{BB962C8B-B14F-4D97-AF65-F5344CB8AC3E}">
        <p14:creationId xmlns:p14="http://schemas.microsoft.com/office/powerpoint/2010/main" val="36173527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a:stretch/>
        </p:blipFill>
        <p:spPr>
          <a:xfrm>
            <a:off x="6172200" y="-457201"/>
            <a:ext cx="5981700" cy="6858000"/>
          </a:xfrm>
          <a:ln>
            <a:solidFill>
              <a:schemeClr val="bg1"/>
            </a:solidFill>
          </a:ln>
        </p:spPr>
      </p:pic>
      <p:pic>
        <p:nvPicPr>
          <p:cNvPr id="13" name="Content Placeholder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448664" y="-220065"/>
            <a:ext cx="7115248" cy="6126480"/>
          </a:xfrm>
          <a:prstGeom prst="rect">
            <a:avLst/>
          </a:prstGeom>
          <a:ln>
            <a:solidFill>
              <a:schemeClr val="bg1"/>
            </a:solidFill>
          </a:ln>
        </p:spPr>
      </p:pic>
      <p:pic>
        <p:nvPicPr>
          <p:cNvPr id="20" name="Picture 4" descr="https://lh3.googleusercontent.com/oyfJKurzlSX0LwVSYTzED8CsKBEMRw7oy6BD1ey0KxK-jpWzoRNzpNNCnLoPVbUu8moEgvUCPAvNNmw19LAMLKa3kXunt_57HbUYxW5QGwBNXTKWtdPKzfULaYv3LSXFtCPuxYTXib8WlwqVvHorEwmiq4oKzahqAGowZN4FBo3KRc8UjgzFS0O8tTZw7mVa66e-_aM2vaC3ysEi7WtcdwSevieUFmaZRJv0vDEm0HCB2yYmlRZ9rP5vgmNiEGtPVCxzz3dprUglLcECJKbnO_P8uLjeXmqA6uq9D0NQKscbqy6uBToRBzBgnFEU2QMLJ2TObTjEJ34eMPLlB6lyrPNopD990IUXZDj2S3OOHPpOcxdXwCv5uRav8rbKu1RfDCzLQebixlyIP7YkYpVmHNfgZNpYKHs-CRDAN1XQcUcj-tQE4jZaw9RPZQgEjwAp4T4XWG358GKY6OWXKliCRZUuZ5j045l7oxkEUR90Rwhx9cPl24d5_IrqWnPVUSv4DLIy8vAy_1Sbsjz_qGhv_jt9zLbNZDySDidjBwYtSm58oVQrH5ZKmo4QZ8Q7AsQ9xlRD6Ms8SJbjQVchx69zLEL4MIsPhW5oDNffp40snOmd9RCOAx6mE7JiDY2QXivC_RjWcEnDmzGdKc8bELLPDDaWQg=w1608-h904-no"/>
          <p:cNvPicPr>
            <a:picLocks noChangeAspect="1" noChangeArrowheads="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0" y="-438977"/>
            <a:ext cx="12192000" cy="68542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p:cNvSpPr>
            <a:spLocks noGrp="1"/>
          </p:cNvSpPr>
          <p:nvPr>
            <p:ph sz="half" idx="2"/>
          </p:nvPr>
        </p:nvSpPr>
        <p:spPr/>
        <p:txBody>
          <a:bodyPr/>
          <a:lstStyle/>
          <a:p>
            <a:endParaRPr lang="en-US"/>
          </a:p>
        </p:txBody>
      </p:sp>
      <p:sp>
        <p:nvSpPr>
          <p:cNvPr id="18" name="TextBox 17"/>
          <p:cNvSpPr txBox="1"/>
          <p:nvPr/>
        </p:nvSpPr>
        <p:spPr>
          <a:xfrm>
            <a:off x="838200" y="5816097"/>
            <a:ext cx="4346107" cy="369332"/>
          </a:xfrm>
          <a:prstGeom prst="rect">
            <a:avLst/>
          </a:prstGeom>
          <a:solidFill>
            <a:srgbClr val="FFFFFF">
              <a:alpha val="69804"/>
            </a:srgbClr>
          </a:solidFill>
        </p:spPr>
        <p:txBody>
          <a:bodyPr wrap="square" rtlCol="0">
            <a:spAutoFit/>
          </a:bodyPr>
          <a:lstStyle/>
          <a:p>
            <a:pPr algn="ctr"/>
            <a:r>
              <a:rPr lang="en-US" dirty="0" smtClean="0"/>
              <a:t>Dearborn Street, Chicago</a:t>
            </a:r>
            <a:endParaRPr lang="en-US" dirty="0"/>
          </a:p>
        </p:txBody>
      </p:sp>
      <p:sp>
        <p:nvSpPr>
          <p:cNvPr id="19" name="TextBox 18"/>
          <p:cNvSpPr txBox="1"/>
          <p:nvPr/>
        </p:nvSpPr>
        <p:spPr>
          <a:xfrm>
            <a:off x="7047593" y="5816097"/>
            <a:ext cx="4346107" cy="369332"/>
          </a:xfrm>
          <a:prstGeom prst="rect">
            <a:avLst/>
          </a:prstGeom>
          <a:solidFill>
            <a:srgbClr val="FFFFFF">
              <a:alpha val="69804"/>
            </a:srgbClr>
          </a:solidFill>
        </p:spPr>
        <p:txBody>
          <a:bodyPr wrap="square" rtlCol="0">
            <a:spAutoFit/>
          </a:bodyPr>
          <a:lstStyle/>
          <a:p>
            <a:pPr algn="ctr"/>
            <a:r>
              <a:rPr lang="en-US" dirty="0" smtClean="0"/>
              <a:t>Sheridan Road, Evanston</a:t>
            </a:r>
            <a:endParaRPr lang="en-US" dirty="0"/>
          </a:p>
        </p:txBody>
      </p:sp>
      <p:pic>
        <p:nvPicPr>
          <p:cNvPr id="15" name="Content Placeholder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455838"/>
            <a:ext cx="4337594" cy="6631514"/>
          </a:xfrm>
          <a:prstGeom prst="rect">
            <a:avLst/>
          </a:prstGeom>
          <a:ln>
            <a:solidFill>
              <a:schemeClr val="tx1"/>
            </a:solidFill>
          </a:ln>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74876" y="-457126"/>
            <a:ext cx="5312777" cy="6634090"/>
          </a:xfrm>
          <a:prstGeom prst="rect">
            <a:avLst/>
          </a:prstGeom>
          <a:ln>
            <a:solidFill>
              <a:schemeClr val="tx1"/>
            </a:solidFill>
          </a:ln>
        </p:spPr>
      </p:pic>
    </p:spTree>
    <p:extLst>
      <p:ext uri="{BB962C8B-B14F-4D97-AF65-F5344CB8AC3E}">
        <p14:creationId xmlns:p14="http://schemas.microsoft.com/office/powerpoint/2010/main" val="425186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6"/>
                                        </p:tgtEl>
                                      </p:cBhvr>
                                    </p:animEffect>
                                    <p:set>
                                      <p:cBhvr>
                                        <p:cTn id="7" dur="1" fill="hold">
                                          <p:stCondLst>
                                            <p:cond delay="1999"/>
                                          </p:stCondLst>
                                        </p:cTn>
                                        <p:tgtEl>
                                          <p:spTgt spid="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15"/>
                                        </p:tgtEl>
                                      </p:cBhvr>
                                    </p:animEffect>
                                    <p:set>
                                      <p:cBhvr>
                                        <p:cTn id="10" dur="1" fill="hold">
                                          <p:stCondLst>
                                            <p:cond delay="1999"/>
                                          </p:stCondLst>
                                        </p:cTn>
                                        <p:tgtEl>
                                          <p:spTgt spid="1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2000"/>
                                        <p:tgtEl>
                                          <p:spTgt spid="20"/>
                                        </p:tgtEl>
                                      </p:cBhvr>
                                    </p:animEffect>
                                    <p:set>
                                      <p:cBhvr>
                                        <p:cTn id="13" dur="1" fill="hold">
                                          <p:stCondLst>
                                            <p:cond delay="1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p:cNvGrpSpPr/>
          <p:nvPr/>
        </p:nvGrpSpPr>
        <p:grpSpPr>
          <a:xfrm>
            <a:off x="1162548" y="1"/>
            <a:ext cx="9627843" cy="6313632"/>
            <a:chOff x="88900" y="230827"/>
            <a:chExt cx="9275848" cy="6082805"/>
          </a:xfrm>
        </p:grpSpPr>
        <p:pic>
          <p:nvPicPr>
            <p:cNvPr id="13" name="Picture 7" descr="S:\Divisions\Project Development\0_BIKE PROGRAM\Bike Lanes\Photographs\00_Presentation Photos\Jackson PBL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230827"/>
              <a:ext cx="9275848" cy="289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eft-Right Arrow 13"/>
            <p:cNvSpPr/>
            <p:nvPr/>
          </p:nvSpPr>
          <p:spPr bwMode="auto">
            <a:xfrm>
              <a:off x="3000375" y="2162175"/>
              <a:ext cx="2590800" cy="539750"/>
            </a:xfrm>
            <a:prstGeom prst="leftRightArrow">
              <a:avLst/>
            </a:prstGeom>
            <a:solidFill>
              <a:srgbClr val="C55A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t>Bike Lane = 7’</a:t>
              </a:r>
            </a:p>
          </p:txBody>
        </p:sp>
        <p:sp>
          <p:nvSpPr>
            <p:cNvPr id="15" name="Left-Right Arrow 14"/>
            <p:cNvSpPr/>
            <p:nvPr/>
          </p:nvSpPr>
          <p:spPr bwMode="auto">
            <a:xfrm>
              <a:off x="5591175" y="2162175"/>
              <a:ext cx="1726732" cy="539750"/>
            </a:xfrm>
            <a:prstGeom prst="leftRightArrow">
              <a:avLst/>
            </a:prstGeom>
            <a:solidFill>
              <a:srgbClr val="C55A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t>Buffer = 4’</a:t>
              </a:r>
            </a:p>
          </p:txBody>
        </p:sp>
        <p:sp>
          <p:nvSpPr>
            <p:cNvPr id="16" name="TextBox 18"/>
            <p:cNvSpPr txBox="1">
              <a:spLocks noChangeArrowheads="1"/>
            </p:cNvSpPr>
            <p:nvPr/>
          </p:nvSpPr>
          <p:spPr bwMode="auto">
            <a:xfrm>
              <a:off x="6875547" y="2814610"/>
              <a:ext cx="2489201" cy="307777"/>
            </a:xfrm>
            <a:prstGeom prst="rect">
              <a:avLst/>
            </a:prstGeom>
            <a:solidFill>
              <a:srgbClr val="FFFFFF">
                <a:alpha val="69804"/>
              </a:srgbClr>
            </a:solidFill>
            <a:ln>
              <a:noFill/>
            </a:ln>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t>Minimum Clear Width = 9.5’</a:t>
              </a:r>
            </a:p>
          </p:txBody>
        </p:sp>
        <p:pic>
          <p:nvPicPr>
            <p:cNvPr id="18" name="Picture 8" descr="S:\Divisions\Project Development\0_BIKE PROGRAM\Bike Lanes\Photographs\00_Presentation Photos\!Project Specific Photos\Clybourn - 2015 (Division to North)\62b (Af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00" y="3238500"/>
              <a:ext cx="9275848" cy="306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Left-Right Arrow 18"/>
            <p:cNvSpPr/>
            <p:nvPr/>
          </p:nvSpPr>
          <p:spPr bwMode="auto">
            <a:xfrm>
              <a:off x="2895600" y="5600773"/>
              <a:ext cx="1752600" cy="539750"/>
            </a:xfrm>
            <a:prstGeom prst="leftRightArrow">
              <a:avLst/>
            </a:prstGeom>
            <a:solidFill>
              <a:srgbClr val="C55A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t>Bike Lane = 7.5’</a:t>
              </a:r>
            </a:p>
          </p:txBody>
        </p:sp>
        <p:sp>
          <p:nvSpPr>
            <p:cNvPr id="20" name="TextBox 18"/>
            <p:cNvSpPr txBox="1">
              <a:spLocks noChangeArrowheads="1"/>
            </p:cNvSpPr>
            <p:nvPr/>
          </p:nvSpPr>
          <p:spPr bwMode="auto">
            <a:xfrm>
              <a:off x="6875547" y="6005855"/>
              <a:ext cx="2489201" cy="307777"/>
            </a:xfrm>
            <a:prstGeom prst="rect">
              <a:avLst/>
            </a:prstGeom>
            <a:solidFill>
              <a:srgbClr val="FFFFFF">
                <a:alpha val="69804"/>
              </a:srgbClr>
            </a:solidFill>
            <a:ln>
              <a:noFill/>
            </a:ln>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t>Minimum Clear Width = 7.5’</a:t>
              </a:r>
            </a:p>
          </p:txBody>
        </p:sp>
      </p:grpSp>
    </p:spTree>
    <p:extLst>
      <p:ext uri="{BB962C8B-B14F-4D97-AF65-F5344CB8AC3E}">
        <p14:creationId xmlns:p14="http://schemas.microsoft.com/office/powerpoint/2010/main" val="2967121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2964982" y="6553345"/>
            <a:ext cx="1463675" cy="184150"/>
          </a:xfrm>
          <a:prstGeom prst="rect">
            <a:avLst/>
          </a:prstGeom>
          <a:solidFill>
            <a:schemeClr val="accent2">
              <a:lumMod val="7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TextBox 4"/>
          <p:cNvSpPr txBox="1">
            <a:spLocks noChangeArrowheads="1"/>
          </p:cNvSpPr>
          <p:nvPr/>
        </p:nvSpPr>
        <p:spPr bwMode="auto">
          <a:xfrm>
            <a:off x="3087220"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POLICY</a:t>
            </a:r>
            <a:endParaRPr lang="en-US" sz="800" b="1" dirty="0">
              <a:solidFill>
                <a:schemeClr val="bg1"/>
              </a:solidFill>
              <a:latin typeface="Gill Sans MT" pitchFamily="34" charset="0"/>
            </a:endParaRPr>
          </a:p>
        </p:txBody>
      </p:sp>
      <p:sp>
        <p:nvSpPr>
          <p:cNvPr id="7" name="Content Placeholder 6"/>
          <p:cNvSpPr>
            <a:spLocks noGrp="1"/>
          </p:cNvSpPr>
          <p:nvPr>
            <p:ph idx="1"/>
          </p:nvPr>
        </p:nvSpPr>
        <p:spPr/>
        <p:txBody>
          <a:bodyPr/>
          <a:lstStyle/>
          <a:p>
            <a:endParaRPr lang="en-US" dirty="0"/>
          </a:p>
        </p:txBody>
      </p:sp>
      <p:sp>
        <p:nvSpPr>
          <p:cNvPr id="8" name="Title 7"/>
          <p:cNvSpPr>
            <a:spLocks noGrp="1"/>
          </p:cNvSpPr>
          <p:nvPr>
            <p:ph type="title"/>
          </p:nvPr>
        </p:nvSpPr>
        <p:spPr/>
        <p:txBody>
          <a:bodyPr/>
          <a:lstStyle/>
          <a:p>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976" y="15874"/>
            <a:ext cx="11152049" cy="6349279"/>
          </a:xfrm>
          <a:prstGeom prst="rect">
            <a:avLst/>
          </a:prstGeom>
        </p:spPr>
      </p:pic>
      <p:sp>
        <p:nvSpPr>
          <p:cNvPr id="10" name="Rectangle 9"/>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17204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On Street, Intersection (and Midblock)</a:t>
            </a:r>
            <a:endParaRPr lang="en-US" sz="3600" dirty="0"/>
          </a:p>
        </p:txBody>
      </p:sp>
      <p:sp>
        <p:nvSpPr>
          <p:cNvPr id="3" name="Content Placeholder 2"/>
          <p:cNvSpPr>
            <a:spLocks noGrp="1"/>
          </p:cNvSpPr>
          <p:nvPr>
            <p:ph sz="half" idx="1"/>
          </p:nvPr>
        </p:nvSpPr>
        <p:spPr/>
        <p:txBody>
          <a:bodyPr/>
          <a:lstStyle/>
          <a:p>
            <a:r>
              <a:rPr lang="en-US" dirty="0" smtClean="0">
                <a:solidFill>
                  <a:sysClr val="windowText" lastClr="000000"/>
                </a:solidFill>
              </a:rPr>
              <a:t>Shared Right Turn and Bike Lane</a:t>
            </a:r>
          </a:p>
          <a:p>
            <a:r>
              <a:rPr lang="en-US" dirty="0" smtClean="0">
                <a:solidFill>
                  <a:sysClr val="windowText" lastClr="000000"/>
                </a:solidFill>
              </a:rPr>
              <a:t>Through </a:t>
            </a:r>
            <a:r>
              <a:rPr lang="en-US" dirty="0">
                <a:solidFill>
                  <a:sysClr val="windowText" lastClr="000000"/>
                </a:solidFill>
              </a:rPr>
              <a:t>Bike </a:t>
            </a:r>
            <a:r>
              <a:rPr lang="en-US" dirty="0" smtClean="0">
                <a:solidFill>
                  <a:sysClr val="windowText" lastClr="000000"/>
                </a:solidFill>
              </a:rPr>
              <a:t>Lane</a:t>
            </a:r>
          </a:p>
          <a:p>
            <a:r>
              <a:rPr lang="en-US" dirty="0">
                <a:solidFill>
                  <a:sysClr val="windowText" lastClr="000000"/>
                </a:solidFill>
              </a:rPr>
              <a:t>Bend In</a:t>
            </a:r>
          </a:p>
          <a:p>
            <a:r>
              <a:rPr lang="en-US" dirty="0">
                <a:solidFill>
                  <a:sysClr val="windowText" lastClr="000000"/>
                </a:solidFill>
              </a:rPr>
              <a:t>Bend Out</a:t>
            </a:r>
          </a:p>
          <a:p>
            <a:r>
              <a:rPr lang="en-US" dirty="0" smtClean="0">
                <a:solidFill>
                  <a:sysClr val="windowText" lastClr="000000"/>
                </a:solidFill>
              </a:rPr>
              <a:t>Bike Box</a:t>
            </a:r>
          </a:p>
          <a:p>
            <a:r>
              <a:rPr lang="en-US" dirty="0" smtClean="0">
                <a:solidFill>
                  <a:sysClr val="windowText" lastClr="000000"/>
                </a:solidFill>
              </a:rPr>
              <a:t>Two-stage Turn Box</a:t>
            </a:r>
          </a:p>
          <a:p>
            <a:r>
              <a:rPr lang="en-US" dirty="0">
                <a:solidFill>
                  <a:sysClr val="windowText" lastClr="000000"/>
                </a:solidFill>
              </a:rPr>
              <a:t>Protected </a:t>
            </a:r>
            <a:r>
              <a:rPr lang="en-US" dirty="0" smtClean="0">
                <a:solidFill>
                  <a:sysClr val="windowText" lastClr="000000"/>
                </a:solidFill>
              </a:rPr>
              <a:t>Intersection</a:t>
            </a:r>
            <a:endParaRPr lang="en-US" dirty="0">
              <a:solidFill>
                <a:sysClr val="windowText" lastClr="000000"/>
              </a:solidFill>
            </a:endParaRPr>
          </a:p>
        </p:txBody>
      </p:sp>
      <p:sp>
        <p:nvSpPr>
          <p:cNvPr id="4" name="Content Placeholder 3"/>
          <p:cNvSpPr>
            <a:spLocks noGrp="1"/>
          </p:cNvSpPr>
          <p:nvPr>
            <p:ph sz="half" idx="2"/>
          </p:nvPr>
        </p:nvSpPr>
        <p:spPr/>
        <p:txBody>
          <a:bodyPr/>
          <a:lstStyle/>
          <a:p>
            <a:r>
              <a:rPr lang="en-US" dirty="0" smtClean="0">
                <a:solidFill>
                  <a:sysClr val="windowText" lastClr="000000"/>
                </a:solidFill>
              </a:rPr>
              <a:t>Intersection </a:t>
            </a:r>
            <a:r>
              <a:rPr lang="en-US" dirty="0">
                <a:solidFill>
                  <a:sysClr val="windowText" lastClr="000000"/>
                </a:solidFill>
              </a:rPr>
              <a:t>Crossing </a:t>
            </a:r>
            <a:r>
              <a:rPr lang="en-US" dirty="0" smtClean="0">
                <a:solidFill>
                  <a:sysClr val="windowText" lastClr="000000"/>
                </a:solidFill>
              </a:rPr>
              <a:t>Markings*</a:t>
            </a:r>
          </a:p>
          <a:p>
            <a:r>
              <a:rPr lang="en-US" dirty="0" smtClean="0">
                <a:solidFill>
                  <a:sysClr val="windowText" lastClr="000000"/>
                </a:solidFill>
              </a:rPr>
              <a:t>Bike Signals</a:t>
            </a:r>
          </a:p>
          <a:p>
            <a:r>
              <a:rPr lang="en-US" dirty="0" smtClean="0">
                <a:solidFill>
                  <a:sysClr val="windowText" lastClr="000000"/>
                </a:solidFill>
              </a:rPr>
              <a:t>Mini Traffic Circle*</a:t>
            </a:r>
          </a:p>
          <a:p>
            <a:r>
              <a:rPr lang="en-US" dirty="0" smtClean="0">
                <a:solidFill>
                  <a:sysClr val="windowText" lastClr="000000"/>
                </a:solidFill>
              </a:rPr>
              <a:t>Roundabout</a:t>
            </a:r>
          </a:p>
          <a:p>
            <a:r>
              <a:rPr lang="en-US" dirty="0" smtClean="0">
                <a:solidFill>
                  <a:sysClr val="windowText" lastClr="000000"/>
                </a:solidFill>
              </a:rPr>
              <a:t>Median Refuge Island*</a:t>
            </a:r>
          </a:p>
          <a:p>
            <a:endParaRPr lang="en-US" dirty="0" smtClean="0">
              <a:solidFill>
                <a:sysClr val="windowText" lastClr="000000"/>
              </a:solidFill>
            </a:endParaRPr>
          </a:p>
          <a:p>
            <a:r>
              <a:rPr lang="en-US" b="1" dirty="0" smtClean="0">
                <a:solidFill>
                  <a:schemeClr val="accent6">
                    <a:lumMod val="75000"/>
                  </a:schemeClr>
                </a:solidFill>
                <a:effectLst>
                  <a:innerShdw blurRad="63500" dist="50800" dir="13500000">
                    <a:prstClr val="black">
                      <a:alpha val="50000"/>
                    </a:prstClr>
                  </a:innerShdw>
                </a:effectLst>
              </a:rPr>
              <a:t>*Neighborhood Greenway</a:t>
            </a:r>
            <a:endParaRPr lang="en-US" b="1" dirty="0">
              <a:solidFill>
                <a:schemeClr val="accent6">
                  <a:lumMod val="75000"/>
                </a:schemeClr>
              </a:solidFill>
              <a:effectLst>
                <a:innerShdw blurRad="63500" dist="50800" dir="13500000">
                  <a:prstClr val="black">
                    <a:alpha val="50000"/>
                  </a:prstClr>
                </a:innerShdw>
              </a:effectLst>
            </a:endParaRPr>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27763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460500"/>
          </a:xfrm>
        </p:spPr>
        <p:txBody>
          <a:bodyPr>
            <a:normAutofit/>
          </a:bodyPr>
          <a:lstStyle/>
          <a:p>
            <a:r>
              <a:rPr lang="en-US" sz="3600" dirty="0" smtClean="0"/>
              <a:t>Shared Right Turn Lane / Bike Lane</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5" name="Content Placeholder 4"/>
          <p:cNvSpPr>
            <a:spLocks noGrp="1"/>
          </p:cNvSpPr>
          <p:nvPr>
            <p:ph sz="half" idx="1"/>
          </p:nvPr>
        </p:nvSpPr>
        <p:spPr/>
        <p:txBody>
          <a:bodyPr>
            <a:normAutofit/>
          </a:bodyPr>
          <a:lstStyle/>
          <a:p>
            <a:r>
              <a:rPr lang="en-US" dirty="0" smtClean="0"/>
              <a:t>Places bike lane within alignment of a right-turn lane</a:t>
            </a:r>
          </a:p>
          <a:p>
            <a:r>
              <a:rPr lang="en-US" dirty="0" smtClean="0"/>
              <a:t>Eliminates lateral shift for one user group (bicyclists)</a:t>
            </a:r>
          </a:p>
          <a:p>
            <a:r>
              <a:rPr lang="en-US" dirty="0" smtClean="0"/>
              <a:t>Keeps bicyclist aligned left of where a right-turn conflict would arise</a:t>
            </a:r>
            <a:endParaRPr lang="en-US" dirty="0"/>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8" descr="turn only except bikes 1.jpg"/>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bwMode="auto">
          <a:xfrm>
            <a:off x="6169307" y="1825625"/>
            <a:ext cx="6022694" cy="435133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655375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460500"/>
          </a:xfrm>
        </p:spPr>
        <p:txBody>
          <a:bodyPr>
            <a:normAutofit/>
          </a:bodyPr>
          <a:lstStyle/>
          <a:p>
            <a:r>
              <a:rPr lang="en-US" sz="3600" dirty="0" smtClean="0"/>
              <a:t>Shared Right Turn Lane / Bike Lane</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a:stretch/>
        </p:blipFill>
        <p:spPr>
          <a:xfrm>
            <a:off x="1298657" y="1825625"/>
            <a:ext cx="4260685" cy="4351338"/>
          </a:xfrm>
          <a:prstGeom prst="rect">
            <a:avLst/>
          </a:prstGeom>
          <a:ln>
            <a:solidFill>
              <a:schemeClr val="tx1"/>
            </a:solidFill>
          </a:ln>
        </p:spPr>
      </p:pic>
      <p:sp>
        <p:nvSpPr>
          <p:cNvPr id="11" name="TextBox 10"/>
          <p:cNvSpPr txBox="1"/>
          <p:nvPr/>
        </p:nvSpPr>
        <p:spPr>
          <a:xfrm>
            <a:off x="1287082" y="5807631"/>
            <a:ext cx="2743200" cy="369332"/>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b="1" dirty="0" smtClean="0">
                <a:solidFill>
                  <a:schemeClr val="bg1"/>
                </a:solidFill>
              </a:rPr>
              <a:t>55</a:t>
            </a:r>
            <a:r>
              <a:rPr lang="en-US" b="1" baseline="30000" dirty="0" smtClean="0">
                <a:solidFill>
                  <a:schemeClr val="bg1"/>
                </a:solidFill>
              </a:rPr>
              <a:t>th</a:t>
            </a:r>
            <a:r>
              <a:rPr lang="en-US" b="1" dirty="0" smtClean="0">
                <a:solidFill>
                  <a:schemeClr val="bg1"/>
                </a:solidFill>
              </a:rPr>
              <a:t> Street, Chicago, IL</a:t>
            </a:r>
            <a:endParaRPr lang="en-US" b="1" dirty="0">
              <a:solidFill>
                <a:schemeClr val="bg1"/>
              </a:solidFill>
            </a:endParaRPr>
          </a:p>
        </p:txBody>
      </p:sp>
      <p:pic>
        <p:nvPicPr>
          <p:cNvPr id="1026" name="Picture 2" descr="Combined Bike Lane/Turn Lane with Shared Lane Markings - Billings, MT"/>
          <p:cNvPicPr>
            <a:picLocks noGrp="1" noChangeAspect="1" noChangeArrowheads="1"/>
          </p:cNvPicPr>
          <p:nvPr>
            <p:ph sz="half" idx="2"/>
          </p:nvPr>
        </p:nvPicPr>
        <p:blipFill rotWithShape="1">
          <a:blip r:embed="rId4" cstate="print">
            <a:extLst>
              <a:ext uri="{28A0092B-C50C-407E-A947-70E740481C1C}">
                <a14:useLocalDpi xmlns:a14="http://schemas.microsoft.com/office/drawing/2010/main" val="0"/>
              </a:ext>
            </a:extLst>
          </a:blip>
          <a:srcRect/>
          <a:stretch/>
        </p:blipFill>
        <p:spPr bwMode="auto">
          <a:xfrm>
            <a:off x="5752618" y="1841501"/>
            <a:ext cx="5335929" cy="43354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741043" y="5807630"/>
            <a:ext cx="2743200" cy="369332"/>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b="1" dirty="0" smtClean="0">
                <a:solidFill>
                  <a:schemeClr val="bg1"/>
                </a:solidFill>
              </a:rPr>
              <a:t>Billings, MT</a:t>
            </a:r>
            <a:endParaRPr lang="en-US" b="1" dirty="0">
              <a:solidFill>
                <a:schemeClr val="bg1"/>
              </a:solidFill>
            </a:endParaRPr>
          </a:p>
        </p:txBody>
      </p:sp>
    </p:spTree>
    <p:extLst>
      <p:ext uri="{BB962C8B-B14F-4D97-AF65-F5344CB8AC3E}">
        <p14:creationId xmlns:p14="http://schemas.microsoft.com/office/powerpoint/2010/main" val="21658760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4216400" cy="4351338"/>
          </a:xfrm>
        </p:spPr>
        <p:txBody>
          <a:bodyPr/>
          <a:lstStyle/>
          <a:p>
            <a:r>
              <a:rPr lang="en-US" dirty="0" smtClean="0"/>
              <a:t>Required</a:t>
            </a:r>
          </a:p>
          <a:p>
            <a:pPr lvl="1"/>
            <a:r>
              <a:rPr lang="en-US" dirty="0" smtClean="0"/>
              <a:t>Bicycle symbol to clarify intended position</a:t>
            </a:r>
          </a:p>
          <a:p>
            <a:pPr lvl="1"/>
            <a:r>
              <a:rPr lang="en-US" dirty="0" smtClean="0"/>
              <a:t>9’ min. width, 13’ max. </a:t>
            </a:r>
          </a:p>
          <a:p>
            <a:pPr lvl="2"/>
            <a:r>
              <a:rPr lang="en-US" dirty="0" smtClean="0"/>
              <a:t>BDE/BLRS: Aux. lanes ≥ 10’</a:t>
            </a:r>
          </a:p>
          <a:p>
            <a:r>
              <a:rPr lang="en-US" dirty="0" smtClean="0"/>
              <a:t>Optional</a:t>
            </a:r>
          </a:p>
          <a:p>
            <a:pPr lvl="1"/>
            <a:r>
              <a:rPr lang="en-US" dirty="0" smtClean="0"/>
              <a:t>Dashed line</a:t>
            </a:r>
          </a:p>
          <a:p>
            <a:pPr lvl="1"/>
            <a:r>
              <a:rPr lang="en-US" dirty="0" smtClean="0"/>
              <a:t>Shared lane</a:t>
            </a:r>
          </a:p>
          <a:p>
            <a:pPr lvl="1"/>
            <a:r>
              <a:rPr lang="en-US" dirty="0" smtClean="0"/>
              <a:t>Right turn only (R3-5r)</a:t>
            </a:r>
          </a:p>
          <a:p>
            <a:pPr lvl="1"/>
            <a:endParaRPr lang="en-US" dirty="0"/>
          </a:p>
        </p:txBody>
      </p:sp>
      <p:sp>
        <p:nvSpPr>
          <p:cNvPr id="2" name="Title 1"/>
          <p:cNvSpPr>
            <a:spLocks noGrp="1"/>
          </p:cNvSpPr>
          <p:nvPr>
            <p:ph type="title"/>
          </p:nvPr>
        </p:nvSpPr>
        <p:spPr>
          <a:xfrm>
            <a:off x="838200" y="365126"/>
            <a:ext cx="10515600" cy="1460500"/>
          </a:xfrm>
        </p:spPr>
        <p:txBody>
          <a:bodyPr>
            <a:normAutofit/>
          </a:bodyPr>
          <a:lstStyle/>
          <a:p>
            <a:r>
              <a:rPr lang="en-US" sz="3600" dirty="0" smtClean="0"/>
              <a:t>Shared Right Turn Lane / Bike Lane</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9" descr="turn only except bikes 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1825624"/>
            <a:ext cx="1858963" cy="2298700"/>
          </a:xfrm>
          <a:prstGeom prst="rect">
            <a:avLst/>
          </a:prstGeom>
          <a:noFill/>
          <a:ln w="9525">
            <a:noFill/>
            <a:miter lim="800000"/>
            <a:headEnd/>
            <a:tailEnd/>
          </a:ln>
        </p:spPr>
      </p:pic>
      <p:pic>
        <p:nvPicPr>
          <p:cNvPr id="1026" name="Picture 2" descr="Image result for bike lane mixing zon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902200" y="1652894"/>
            <a:ext cx="8227871" cy="42907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346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460500"/>
          </a:xfrm>
        </p:spPr>
        <p:txBody>
          <a:bodyPr>
            <a:normAutofit/>
          </a:bodyPr>
          <a:lstStyle/>
          <a:p>
            <a:r>
              <a:rPr lang="en-US" sz="3600" dirty="0" smtClean="0"/>
              <a:t>Through Bike Lane</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5" name="Content Placeholder 4"/>
          <p:cNvSpPr>
            <a:spLocks noGrp="1"/>
          </p:cNvSpPr>
          <p:nvPr>
            <p:ph sz="half" idx="1"/>
          </p:nvPr>
        </p:nvSpPr>
        <p:spPr/>
        <p:txBody>
          <a:bodyPr>
            <a:normAutofit lnSpcReduction="10000"/>
          </a:bodyPr>
          <a:lstStyle/>
          <a:p>
            <a:r>
              <a:rPr lang="en-US" dirty="0" smtClean="0"/>
              <a:t>Lane continuity important</a:t>
            </a:r>
          </a:p>
          <a:p>
            <a:pPr lvl="1"/>
            <a:r>
              <a:rPr lang="en-US" dirty="0" smtClean="0"/>
              <a:t>Channelizes movements</a:t>
            </a:r>
          </a:p>
          <a:p>
            <a:pPr lvl="1"/>
            <a:r>
              <a:rPr lang="en-US" dirty="0" smtClean="0"/>
              <a:t>Eliminates right hook conflict</a:t>
            </a:r>
          </a:p>
          <a:p>
            <a:pPr lvl="1"/>
            <a:r>
              <a:rPr lang="en-US" dirty="0" smtClean="0"/>
              <a:t>Clarifies yielding responsibility</a:t>
            </a:r>
          </a:p>
          <a:p>
            <a:r>
              <a:rPr lang="en-US" dirty="0" smtClean="0"/>
              <a:t>Required</a:t>
            </a:r>
          </a:p>
          <a:p>
            <a:pPr lvl="1"/>
            <a:r>
              <a:rPr lang="en-US" dirty="0" smtClean="0"/>
              <a:t>Edge line</a:t>
            </a:r>
          </a:p>
          <a:p>
            <a:pPr lvl="1"/>
            <a:r>
              <a:rPr lang="en-US" dirty="0" smtClean="0"/>
              <a:t>Bike lane symbol</a:t>
            </a:r>
          </a:p>
          <a:p>
            <a:r>
              <a:rPr lang="en-US" dirty="0" smtClean="0"/>
              <a:t>Optional</a:t>
            </a:r>
          </a:p>
          <a:p>
            <a:pPr lvl="1"/>
            <a:r>
              <a:rPr lang="en-US" dirty="0" smtClean="0"/>
              <a:t>Skip dash (2’ dash, 6’ space)</a:t>
            </a:r>
          </a:p>
          <a:p>
            <a:pPr lvl="1"/>
            <a:r>
              <a:rPr lang="en-US" dirty="0" smtClean="0"/>
              <a:t>Signage R4-4, R3-7R</a:t>
            </a:r>
          </a:p>
          <a:p>
            <a:pPr lvl="1"/>
            <a:r>
              <a:rPr lang="en-US" dirty="0" smtClean="0"/>
              <a:t>Green Pavement</a:t>
            </a:r>
            <a:endParaRPr lang="en-US" dirty="0"/>
          </a:p>
        </p:txBody>
      </p:sp>
      <p:sp>
        <p:nvSpPr>
          <p:cNvPr id="6" name="Content Placeholder 5"/>
          <p:cNvSpPr>
            <a:spLocks noGrp="1"/>
          </p:cNvSpPr>
          <p:nvPr>
            <p:ph sz="half" idx="2"/>
          </p:nvPr>
        </p:nvSpPr>
        <p:spPr/>
        <p:txBody>
          <a:bodyPr>
            <a:normAutofit lnSpcReduction="10000"/>
          </a:bodyPr>
          <a:lstStyle/>
          <a:p>
            <a:endParaRPr lang="en-US" dirty="0"/>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5844936" y="365125"/>
            <a:ext cx="6347063" cy="5988126"/>
            <a:chOff x="6667500" y="1141171"/>
            <a:chExt cx="5524500" cy="5212080"/>
          </a:xfrm>
        </p:grpSpPr>
        <p:pic>
          <p:nvPicPr>
            <p:cNvPr id="11" name="Google Shape;132;p18"/>
            <p:cNvPicPr preferRelativeResize="0"/>
            <p:nvPr/>
          </p:nvPicPr>
          <p:blipFill rotWithShape="1">
            <a:blip r:embed="rId3" cstate="print">
              <a:alphaModFix/>
              <a:extLst>
                <a:ext uri="{28A0092B-C50C-407E-A947-70E740481C1C}">
                  <a14:useLocalDpi xmlns:a14="http://schemas.microsoft.com/office/drawing/2010/main" val="0"/>
                </a:ext>
              </a:extLst>
            </a:blip>
            <a:srcRect t="2593" r="19184"/>
            <a:stretch/>
          </p:blipFill>
          <p:spPr>
            <a:xfrm>
              <a:off x="6667500" y="1141171"/>
              <a:ext cx="2510105" cy="5209750"/>
            </a:xfrm>
            <a:prstGeom prst="rect">
              <a:avLst/>
            </a:prstGeom>
            <a:noFill/>
            <a:ln>
              <a:solidFill>
                <a:schemeClr val="tx1"/>
              </a:solidFill>
            </a:ln>
          </p:spPr>
        </p:pic>
        <p:pic>
          <p:nvPicPr>
            <p:cNvPr id="12" name="Google Shape;133;p18"/>
            <p:cNvPicPr preferRelativeResize="0"/>
            <p:nvPr/>
          </p:nvPicPr>
          <p:blipFill rotWithShape="1">
            <a:blip r:embed="rId4" cstate="print">
              <a:alphaModFix/>
              <a:extLst>
                <a:ext uri="{28A0092B-C50C-407E-A947-70E740481C1C}">
                  <a14:useLocalDpi xmlns:a14="http://schemas.microsoft.com/office/drawing/2010/main" val="0"/>
                </a:ext>
              </a:extLst>
            </a:blip>
            <a:srcRect l="7014" t="4041"/>
            <a:stretch/>
          </p:blipFill>
          <p:spPr>
            <a:xfrm>
              <a:off x="9238263" y="1141171"/>
              <a:ext cx="2953737" cy="5212080"/>
            </a:xfrm>
            <a:prstGeom prst="rect">
              <a:avLst/>
            </a:prstGeom>
            <a:noFill/>
            <a:ln>
              <a:solidFill>
                <a:schemeClr val="tx1"/>
              </a:solidFill>
            </a:ln>
          </p:spPr>
        </p:pic>
      </p:grpSp>
      <p:grpSp>
        <p:nvGrpSpPr>
          <p:cNvPr id="27" name="Group 26"/>
          <p:cNvGrpSpPr/>
          <p:nvPr/>
        </p:nvGrpSpPr>
        <p:grpSpPr>
          <a:xfrm>
            <a:off x="6555900" y="466591"/>
            <a:ext cx="3525360" cy="5433105"/>
            <a:chOff x="6555900" y="466591"/>
            <a:chExt cx="3525360" cy="5433105"/>
          </a:xfrm>
          <a:solidFill>
            <a:srgbClr val="29B14B">
              <a:alpha val="69804"/>
            </a:srgbClr>
          </a:solidFill>
        </p:grpSpPr>
        <p:sp>
          <p:nvSpPr>
            <p:cNvPr id="4" name="Rectangle 3"/>
            <p:cNvSpPr/>
            <p:nvPr/>
          </p:nvSpPr>
          <p:spPr>
            <a:xfrm>
              <a:off x="6555907" y="3469481"/>
              <a:ext cx="233037" cy="123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555906" y="3796077"/>
              <a:ext cx="233037" cy="123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555905" y="4122673"/>
              <a:ext cx="233037" cy="123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555904" y="4449269"/>
              <a:ext cx="233037" cy="123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555904" y="4785208"/>
              <a:ext cx="233037" cy="123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555903" y="5113518"/>
              <a:ext cx="233037" cy="123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555902" y="5439932"/>
              <a:ext cx="233037" cy="123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555901" y="5775871"/>
              <a:ext cx="233037" cy="123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555900" y="538528"/>
              <a:ext cx="233037" cy="27180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772650" y="466591"/>
              <a:ext cx="308610" cy="19184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72650" y="2557463"/>
              <a:ext cx="308610" cy="1666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772650" y="3038475"/>
              <a:ext cx="308610" cy="1666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9769316" y="3524249"/>
              <a:ext cx="308610" cy="1666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769316" y="4000340"/>
              <a:ext cx="308610" cy="1666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3555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Bend In</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5" name="Content Placeholder 4"/>
          <p:cNvSpPr>
            <a:spLocks noGrp="1"/>
          </p:cNvSpPr>
          <p:nvPr>
            <p:ph sz="half" idx="1"/>
          </p:nvPr>
        </p:nvSpPr>
        <p:spPr>
          <a:xfrm>
            <a:off x="838200" y="1825625"/>
            <a:ext cx="2506075" cy="4351338"/>
          </a:xfrm>
        </p:spPr>
        <p:txBody>
          <a:bodyPr>
            <a:normAutofit fontScale="92500"/>
          </a:bodyPr>
          <a:lstStyle/>
          <a:p>
            <a:r>
              <a:rPr lang="en-US" dirty="0" smtClean="0"/>
              <a:t>Bike lane bends </a:t>
            </a:r>
            <a:r>
              <a:rPr lang="en-US" b="1" i="1" dirty="0" smtClean="0"/>
              <a:t>in</a:t>
            </a:r>
            <a:r>
              <a:rPr lang="en-US" dirty="0" smtClean="0"/>
              <a:t>, toward travel lane.</a:t>
            </a:r>
          </a:p>
          <a:p>
            <a:r>
              <a:rPr lang="en-US" dirty="0" smtClean="0"/>
              <a:t>Places users  closer to each other before turn.</a:t>
            </a:r>
          </a:p>
          <a:p>
            <a:r>
              <a:rPr lang="en-US" dirty="0" smtClean="0"/>
              <a:t>Note the lack of </a:t>
            </a:r>
            <a:r>
              <a:rPr lang="en-US" b="1" i="1" dirty="0" smtClean="0"/>
              <a:t>exclusive</a:t>
            </a:r>
            <a:r>
              <a:rPr lang="en-US" dirty="0" smtClean="0"/>
              <a:t> right turn lane.</a:t>
            </a:r>
            <a:endParaRPr lang="en-US" dirty="0"/>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344275" y="1825625"/>
            <a:ext cx="8593726" cy="4351338"/>
          </a:xfrm>
          <a:prstGeom prst="rect">
            <a:avLst/>
          </a:prstGeom>
          <a:ln>
            <a:solidFill>
              <a:schemeClr val="tx1"/>
            </a:solidFill>
          </a:ln>
        </p:spPr>
      </p:pic>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0001" y="-101600"/>
            <a:ext cx="3048000" cy="3038475"/>
          </a:xfrm>
          <a:prstGeom prst="rect">
            <a:avLst/>
          </a:prstGeom>
          <a:ln>
            <a:solidFill>
              <a:schemeClr val="tx1"/>
            </a:solidFill>
          </a:ln>
        </p:spPr>
      </p:pic>
    </p:spTree>
    <p:extLst>
      <p:ext uri="{BB962C8B-B14F-4D97-AF65-F5344CB8AC3E}">
        <p14:creationId xmlns:p14="http://schemas.microsoft.com/office/powerpoint/2010/main" val="5545642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Bend Out</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5" name="Content Placeholder 4"/>
          <p:cNvSpPr>
            <a:spLocks noGrp="1"/>
          </p:cNvSpPr>
          <p:nvPr>
            <p:ph sz="half" idx="1"/>
          </p:nvPr>
        </p:nvSpPr>
        <p:spPr>
          <a:xfrm>
            <a:off x="838200" y="1825625"/>
            <a:ext cx="2706215" cy="4351338"/>
          </a:xfrm>
        </p:spPr>
        <p:txBody>
          <a:bodyPr/>
          <a:lstStyle/>
          <a:p>
            <a:r>
              <a:rPr lang="en-US" dirty="0" smtClean="0"/>
              <a:t>Bike lane bends </a:t>
            </a:r>
            <a:r>
              <a:rPr lang="en-US" b="1" i="1" dirty="0" smtClean="0"/>
              <a:t>out</a:t>
            </a:r>
            <a:r>
              <a:rPr lang="en-US" dirty="0" smtClean="0"/>
              <a:t>, away from travel lane.</a:t>
            </a:r>
          </a:p>
          <a:p>
            <a:r>
              <a:rPr lang="en-US" dirty="0" smtClean="0"/>
              <a:t>Separates automobile turning movement from bike crossing movement.</a:t>
            </a:r>
          </a:p>
          <a:p>
            <a:endParaRPr lang="en-US" dirty="0"/>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607915" y="1825625"/>
            <a:ext cx="8330086" cy="4351338"/>
          </a:xfrm>
          <a:prstGeom prst="rect">
            <a:avLst/>
          </a:prstGeom>
          <a:ln>
            <a:solidFill>
              <a:schemeClr val="tx1"/>
            </a:solidFill>
          </a:ln>
        </p:spPr>
      </p:pic>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0001" y="-101600"/>
            <a:ext cx="3048000" cy="3038475"/>
          </a:xfrm>
          <a:prstGeom prst="rect">
            <a:avLst/>
          </a:prstGeom>
          <a:ln>
            <a:solidFill>
              <a:schemeClr val="tx1"/>
            </a:solidFill>
          </a:ln>
        </p:spPr>
      </p:pic>
    </p:spTree>
    <p:extLst>
      <p:ext uri="{BB962C8B-B14F-4D97-AF65-F5344CB8AC3E}">
        <p14:creationId xmlns:p14="http://schemas.microsoft.com/office/powerpoint/2010/main" val="20903635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Bend In vs. Bend Out</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ontent Placeholder 9"/>
          <p:cNvGraphicFramePr>
            <a:graphicFrameLocks noGrp="1"/>
          </p:cNvGraphicFramePr>
          <p:nvPr>
            <p:ph sz="half" idx="1"/>
            <p:extLst>
              <p:ext uri="{D42A27DB-BD31-4B8C-83A1-F6EECF244321}">
                <p14:modId xmlns:p14="http://schemas.microsoft.com/office/powerpoint/2010/main" val="3309479887"/>
              </p:ext>
            </p:extLst>
          </p:nvPr>
        </p:nvGraphicFramePr>
        <p:xfrm>
          <a:off x="838200" y="1397000"/>
          <a:ext cx="10515600" cy="4603674"/>
        </p:xfrm>
        <a:graphic>
          <a:graphicData uri="http://schemas.openxmlformats.org/drawingml/2006/table">
            <a:tbl>
              <a:tblPr firstRow="1" bandRow="1">
                <a:tableStyleId>{85BE263C-DBD7-4A20-BB59-AAB30ACAA65A}</a:tableStyleId>
              </a:tblPr>
              <a:tblGrid>
                <a:gridCol w="1299681">
                  <a:extLst>
                    <a:ext uri="{9D8B030D-6E8A-4147-A177-3AD203B41FA5}">
                      <a16:colId xmlns:a16="http://schemas.microsoft.com/office/drawing/2014/main" val="20000"/>
                    </a:ext>
                  </a:extLst>
                </a:gridCol>
                <a:gridCol w="4631219">
                  <a:extLst>
                    <a:ext uri="{9D8B030D-6E8A-4147-A177-3AD203B41FA5}">
                      <a16:colId xmlns:a16="http://schemas.microsoft.com/office/drawing/2014/main" val="20001"/>
                    </a:ext>
                  </a:extLst>
                </a:gridCol>
                <a:gridCol w="4584700">
                  <a:extLst>
                    <a:ext uri="{9D8B030D-6E8A-4147-A177-3AD203B41FA5}">
                      <a16:colId xmlns:a16="http://schemas.microsoft.com/office/drawing/2014/main" val="20002"/>
                    </a:ext>
                  </a:extLst>
                </a:gridCol>
              </a:tblGrid>
              <a:tr h="444500">
                <a:tc>
                  <a:txBody>
                    <a:bodyPr/>
                    <a:lstStyle/>
                    <a:p>
                      <a:endParaRPr lang="en-US" dirty="0"/>
                    </a:p>
                  </a:txBody>
                  <a:tcPr/>
                </a:tc>
                <a:tc>
                  <a:txBody>
                    <a:bodyPr/>
                    <a:lstStyle/>
                    <a:p>
                      <a:pPr algn="ctr"/>
                      <a:r>
                        <a:rPr lang="en-US" sz="2400" b="1" dirty="0" smtClean="0">
                          <a:solidFill>
                            <a:schemeClr val="tx1"/>
                          </a:solidFill>
                        </a:rPr>
                        <a:t>Pros</a:t>
                      </a:r>
                      <a:endParaRPr lang="en-US" sz="2400" b="1" dirty="0">
                        <a:solidFill>
                          <a:schemeClr val="tx1"/>
                        </a:solidFill>
                      </a:endParaRPr>
                    </a:p>
                  </a:txBody>
                  <a:tcPr anchor="b"/>
                </a:tc>
                <a:tc>
                  <a:txBody>
                    <a:bodyPr/>
                    <a:lstStyle/>
                    <a:p>
                      <a:pPr algn="ctr"/>
                      <a:r>
                        <a:rPr lang="en-US" sz="2400" b="1" dirty="0" smtClean="0">
                          <a:solidFill>
                            <a:schemeClr val="tx1"/>
                          </a:solidFill>
                        </a:rPr>
                        <a:t>Cons</a:t>
                      </a:r>
                      <a:endParaRPr lang="en-US" sz="2400" b="1" dirty="0">
                        <a:solidFill>
                          <a:schemeClr val="tx1"/>
                        </a:solidFill>
                      </a:endParaRPr>
                    </a:p>
                  </a:txBody>
                  <a:tcPr anchor="b"/>
                </a:tc>
                <a:extLst>
                  <a:ext uri="{0D108BD9-81ED-4DB2-BD59-A6C34878D82A}">
                    <a16:rowId xmlns:a16="http://schemas.microsoft.com/office/drawing/2014/main" val="10000"/>
                  </a:ext>
                </a:extLst>
              </a:tr>
              <a:tr h="1939394">
                <a:tc>
                  <a:txBody>
                    <a:bodyPr/>
                    <a:lstStyle/>
                    <a:p>
                      <a:pPr algn="r"/>
                      <a:r>
                        <a:rPr lang="en-US" sz="2400" b="1" dirty="0" smtClean="0"/>
                        <a:t>Bend </a:t>
                      </a:r>
                    </a:p>
                    <a:p>
                      <a:pPr algn="r"/>
                      <a:r>
                        <a:rPr lang="en-US" sz="2400" b="1" dirty="0" smtClean="0"/>
                        <a:t>In</a:t>
                      </a:r>
                      <a:endParaRPr lang="en-US" sz="2400" b="1" dirty="0"/>
                    </a:p>
                  </a:txBody>
                  <a:tcPr anchor="ctr"/>
                </a:tc>
                <a:tc>
                  <a:txBody>
                    <a:bodyPr/>
                    <a:lstStyle/>
                    <a:p>
                      <a:pPr marL="285750" indent="-285750">
                        <a:buFont typeface="Arial" panose="020B0604020202020204" pitchFamily="34" charset="0"/>
                        <a:buChar char="•"/>
                      </a:pPr>
                      <a:r>
                        <a:rPr lang="en-US" dirty="0" smtClean="0"/>
                        <a:t>Motorists more likely to see bicyclists in adjacent lane.</a:t>
                      </a:r>
                    </a:p>
                    <a:p>
                      <a:pPr marL="285750" indent="-285750">
                        <a:buFont typeface="Arial" panose="020B0604020202020204" pitchFamily="34" charset="0"/>
                        <a:buChar char="•"/>
                      </a:pPr>
                      <a:r>
                        <a:rPr lang="en-US" dirty="0" smtClean="0"/>
                        <a:t>Requires less space than a bend out.</a:t>
                      </a:r>
                    </a:p>
                    <a:p>
                      <a:pPr marL="285750" indent="-285750">
                        <a:buFont typeface="Arial" panose="020B0604020202020204" pitchFamily="34" charset="0"/>
                        <a:buChar char="•"/>
                      </a:pPr>
                      <a:r>
                        <a:rPr lang="en-US" dirty="0" smtClean="0"/>
                        <a:t>Can be done with or without curb work.</a:t>
                      </a:r>
                      <a:endParaRPr lang="en-US" dirty="0"/>
                    </a:p>
                  </a:txBody>
                  <a:tcPr/>
                </a:tc>
                <a:tc>
                  <a:txBody>
                    <a:bodyPr/>
                    <a:lstStyle/>
                    <a:p>
                      <a:pPr marL="285750" indent="-285750">
                        <a:buFont typeface="Arial" panose="020B0604020202020204" pitchFamily="34" charset="0"/>
                        <a:buChar char="•"/>
                      </a:pPr>
                      <a:r>
                        <a:rPr lang="en-US" dirty="0" smtClean="0"/>
                        <a:t>May require removal of one or two on-street parking spaces.</a:t>
                      </a:r>
                    </a:p>
                    <a:p>
                      <a:pPr marL="285750" indent="-285750">
                        <a:buFont typeface="Arial" panose="020B0604020202020204" pitchFamily="34" charset="0"/>
                        <a:buChar char="•"/>
                      </a:pPr>
                      <a:r>
                        <a:rPr lang="en-US" dirty="0" smtClean="0"/>
                        <a:t>Less robust separation</a:t>
                      </a:r>
                      <a:r>
                        <a:rPr lang="en-US" baseline="0" dirty="0" smtClean="0"/>
                        <a:t> can be stressful for some roadway users.</a:t>
                      </a:r>
                      <a:endParaRPr lang="en-US" dirty="0"/>
                    </a:p>
                  </a:txBody>
                  <a:tcPr/>
                </a:tc>
                <a:extLst>
                  <a:ext uri="{0D108BD9-81ED-4DB2-BD59-A6C34878D82A}">
                    <a16:rowId xmlns:a16="http://schemas.microsoft.com/office/drawing/2014/main" val="10001"/>
                  </a:ext>
                </a:extLst>
              </a:tr>
              <a:tr h="2207080">
                <a:tc>
                  <a:txBody>
                    <a:bodyPr/>
                    <a:lstStyle/>
                    <a:p>
                      <a:pPr algn="r"/>
                      <a:r>
                        <a:rPr lang="en-US" sz="2400" b="1" dirty="0" smtClean="0"/>
                        <a:t>Bend Out</a:t>
                      </a:r>
                      <a:endParaRPr lang="en-US" sz="2400" b="1" dirty="0"/>
                    </a:p>
                  </a:txBody>
                  <a:tcPr anchor="ctr"/>
                </a:tc>
                <a:tc>
                  <a:txBody>
                    <a:bodyPr/>
                    <a:lstStyle/>
                    <a:p>
                      <a:pPr marL="285750" indent="-285750">
                        <a:buFont typeface="Arial" panose="020B0604020202020204" pitchFamily="34" charset="0"/>
                        <a:buChar char="•"/>
                      </a:pPr>
                      <a:r>
                        <a:rPr lang="en-US" dirty="0" smtClean="0"/>
                        <a:t>Allows turning motorist to get out of the travel lane before crossing the bike lane (reducing the occurrence of a rear end crash)</a:t>
                      </a:r>
                    </a:p>
                    <a:p>
                      <a:pPr marL="285750" indent="-285750">
                        <a:buFont typeface="Arial" panose="020B0604020202020204" pitchFamily="34" charset="0"/>
                        <a:buChar char="•"/>
                      </a:pPr>
                      <a:r>
                        <a:rPr lang="en-US" dirty="0" smtClean="0"/>
                        <a:t>Facilitates a two-stage left turn for bicyclists.</a:t>
                      </a:r>
                    </a:p>
                    <a:p>
                      <a:pPr marL="285750" indent="-285750">
                        <a:buFont typeface="Arial" panose="020B0604020202020204" pitchFamily="34" charset="0"/>
                        <a:buChar char="•"/>
                      </a:pPr>
                      <a:r>
                        <a:rPr lang="en-US" dirty="0" smtClean="0"/>
                        <a:t>If done with curb improvements, creates a pedestrian</a:t>
                      </a:r>
                      <a:r>
                        <a:rPr lang="en-US" baseline="0" dirty="0" smtClean="0"/>
                        <a:t> refuge, traffic calming effect.</a:t>
                      </a:r>
                      <a:endParaRPr lang="en-US" dirty="0"/>
                    </a:p>
                  </a:txBody>
                  <a:tcPr/>
                </a:tc>
                <a:tc>
                  <a:txBody>
                    <a:bodyPr/>
                    <a:lstStyle/>
                    <a:p>
                      <a:pPr marL="285750" indent="-285750">
                        <a:buFont typeface="Arial" panose="020B0604020202020204" pitchFamily="34" charset="0"/>
                        <a:buChar char="•"/>
                      </a:pPr>
                      <a:r>
                        <a:rPr lang="en-US" dirty="0" smtClean="0"/>
                        <a:t>Requires more space than a bend in (typically)</a:t>
                      </a:r>
                    </a:p>
                    <a:p>
                      <a:pPr marL="285750" indent="-285750">
                        <a:buFont typeface="Arial" panose="020B0604020202020204" pitchFamily="34" charset="0"/>
                        <a:buChar char="•"/>
                      </a:pPr>
                      <a:r>
                        <a:rPr lang="en-US" dirty="0" smtClean="0"/>
                        <a:t>Construction of curb work more costly, impact drainage, etc.</a:t>
                      </a:r>
                    </a:p>
                    <a:p>
                      <a:pPr marL="285750" indent="-285750">
                        <a:buFont typeface="Arial" panose="020B0604020202020204" pitchFamily="34" charset="0"/>
                        <a:buChar char="•"/>
                      </a:pPr>
                      <a:r>
                        <a:rPr lang="en-US" dirty="0" smtClean="0"/>
                        <a:t>Be careful to avoid</a:t>
                      </a:r>
                      <a:r>
                        <a:rPr lang="en-US" baseline="0" dirty="0" smtClean="0"/>
                        <a:t> cluttering the refuge, impacting sight lines.</a:t>
                      </a:r>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2316800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Bike Box</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5" name="Content Placeholder 4"/>
          <p:cNvSpPr>
            <a:spLocks noGrp="1"/>
          </p:cNvSpPr>
          <p:nvPr>
            <p:ph sz="half" idx="1"/>
          </p:nvPr>
        </p:nvSpPr>
        <p:spPr>
          <a:xfrm>
            <a:off x="838200" y="1825625"/>
            <a:ext cx="4990695" cy="4351338"/>
          </a:xfrm>
        </p:spPr>
        <p:txBody>
          <a:bodyPr/>
          <a:lstStyle/>
          <a:p>
            <a:r>
              <a:rPr lang="en-US" dirty="0" smtClean="0"/>
              <a:t>Modified interpretation of a setback stop bar.</a:t>
            </a:r>
          </a:p>
          <a:p>
            <a:r>
              <a:rPr lang="en-US" dirty="0" smtClean="0"/>
              <a:t>Provides room for groups of bicyclists to queuing at signalized intersections.</a:t>
            </a:r>
          </a:p>
          <a:p>
            <a:r>
              <a:rPr lang="en-US" b="1" i="1" dirty="0" smtClean="0"/>
              <a:t>Doesn’t really facilitate left turns</a:t>
            </a:r>
            <a:endParaRPr lang="en-US" dirty="0" smtClean="0"/>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http://nacto.org/wp-content/gallery/bikebox_street/bikebox_3d_1.jpg"/>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a:stretch/>
        </p:blipFill>
        <p:spPr bwMode="auto">
          <a:xfrm>
            <a:off x="5828895" y="1825625"/>
            <a:ext cx="6039255" cy="43513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4511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Two-stage Turn Box</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https://www.columbus.gov/uploadedImages/Columbus/Departments/Public_Service/Bicycling/Projects_and_Planning/Queue_Box/Two-stage%20Left%20Turn%20vs%20Standard%20Left%20Turn.png"/>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a:stretch/>
        </p:blipFill>
        <p:spPr bwMode="auto">
          <a:xfrm>
            <a:off x="1102185" y="1524000"/>
            <a:ext cx="9987630" cy="47815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2625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2964982" y="6553345"/>
            <a:ext cx="1463675" cy="184150"/>
          </a:xfrm>
          <a:prstGeom prst="rect">
            <a:avLst/>
          </a:prstGeom>
          <a:solidFill>
            <a:schemeClr val="accent2">
              <a:lumMod val="7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TextBox 4"/>
          <p:cNvSpPr txBox="1">
            <a:spLocks noChangeArrowheads="1"/>
          </p:cNvSpPr>
          <p:nvPr/>
        </p:nvSpPr>
        <p:spPr bwMode="auto">
          <a:xfrm>
            <a:off x="3087220"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POLICY</a:t>
            </a:r>
            <a:endParaRPr lang="en-US" sz="800" b="1" dirty="0">
              <a:solidFill>
                <a:schemeClr val="bg1"/>
              </a:solidFill>
              <a:latin typeface="Gill Sans MT" pitchFamily="34" charset="0"/>
            </a:endParaRPr>
          </a:p>
        </p:txBody>
      </p:sp>
      <p:sp>
        <p:nvSpPr>
          <p:cNvPr id="7" name="Content Placeholder 6"/>
          <p:cNvSpPr>
            <a:spLocks noGrp="1"/>
          </p:cNvSpPr>
          <p:nvPr>
            <p:ph idx="1"/>
          </p:nvPr>
        </p:nvSpPr>
        <p:spPr>
          <a:xfrm>
            <a:off x="838200" y="1825625"/>
            <a:ext cx="6640339" cy="4351338"/>
          </a:xfrm>
        </p:spPr>
        <p:txBody>
          <a:bodyPr>
            <a:normAutofit fontScale="92500" lnSpcReduction="10000"/>
          </a:bodyPr>
          <a:lstStyle/>
          <a:p>
            <a:r>
              <a:rPr lang="en-US" dirty="0" smtClean="0"/>
              <a:t>Approved</a:t>
            </a:r>
          </a:p>
          <a:p>
            <a:pPr lvl="1"/>
            <a:r>
              <a:rPr lang="en-US" dirty="0" smtClean="0"/>
              <a:t>Acceptable for use as indicated</a:t>
            </a:r>
          </a:p>
          <a:p>
            <a:r>
              <a:rPr lang="en-US" dirty="0" smtClean="0"/>
              <a:t>Interim Approval</a:t>
            </a:r>
          </a:p>
          <a:p>
            <a:pPr lvl="1"/>
            <a:r>
              <a:rPr lang="en-US" dirty="0" smtClean="0"/>
              <a:t>Notify FHWA to document your intent</a:t>
            </a:r>
          </a:p>
          <a:p>
            <a:pPr lvl="1"/>
            <a:r>
              <a:rPr lang="en-US" dirty="0" smtClean="0"/>
              <a:t>Item is likely to be included in next MUTCD, but rules may be revised</a:t>
            </a:r>
          </a:p>
          <a:p>
            <a:r>
              <a:rPr lang="en-US" dirty="0" smtClean="0"/>
              <a:t>Request to Experiment</a:t>
            </a:r>
          </a:p>
          <a:p>
            <a:pPr lvl="1"/>
            <a:r>
              <a:rPr lang="en-US" dirty="0" smtClean="0"/>
              <a:t>MUTCDofficialrequest@dot.gov</a:t>
            </a:r>
          </a:p>
          <a:p>
            <a:pPr lvl="1"/>
            <a:r>
              <a:rPr lang="en-US" dirty="0" smtClean="0"/>
              <a:t>Statement of interpretation</a:t>
            </a:r>
          </a:p>
          <a:p>
            <a:pPr lvl="1"/>
            <a:r>
              <a:rPr lang="en-US" dirty="0" smtClean="0"/>
              <a:t>Description of condition that provokes need</a:t>
            </a:r>
          </a:p>
          <a:p>
            <a:pPr lvl="1"/>
            <a:r>
              <a:rPr lang="en-US" dirty="0" smtClean="0"/>
              <a:t>Illustrations and diagrams as needed</a:t>
            </a:r>
          </a:p>
          <a:p>
            <a:pPr lvl="1"/>
            <a:r>
              <a:rPr lang="en-US" dirty="0" smtClean="0"/>
              <a:t>Pertinent supporting research data</a:t>
            </a:r>
          </a:p>
          <a:p>
            <a:pPr lvl="1"/>
            <a:endParaRPr lang="en-US" dirty="0"/>
          </a:p>
        </p:txBody>
      </p:sp>
      <p:sp>
        <p:nvSpPr>
          <p:cNvPr id="8" name="Title 7"/>
          <p:cNvSpPr>
            <a:spLocks noGrp="1"/>
          </p:cNvSpPr>
          <p:nvPr>
            <p:ph type="title"/>
          </p:nvPr>
        </p:nvSpPr>
        <p:spPr>
          <a:xfrm>
            <a:off x="838200" y="365125"/>
            <a:ext cx="6314065" cy="1325563"/>
          </a:xfrm>
        </p:spPr>
        <p:txBody>
          <a:bodyPr>
            <a:normAutofit/>
          </a:bodyPr>
          <a:lstStyle/>
          <a:p>
            <a:r>
              <a:rPr lang="en-US" sz="3600" dirty="0" smtClean="0"/>
              <a:t>MUTCD 1A.10 </a:t>
            </a:r>
            <a:br>
              <a:rPr lang="en-US" sz="3600" dirty="0" smtClean="0"/>
            </a:br>
            <a:r>
              <a:rPr lang="en-US" sz="1600" dirty="0" smtClean="0"/>
              <a:t>Experimentations, Changes, and Interim Approvals</a:t>
            </a:r>
            <a:endParaRPr lang="en-US" sz="1600" dirty="0"/>
          </a:p>
        </p:txBody>
      </p:sp>
      <p:pic>
        <p:nvPicPr>
          <p:cNvPr id="9" name="Picture 2" descr="A flowchart of obtaining experimentation approval for new traffic control dev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8539" y="0"/>
            <a:ext cx="4713461" cy="6415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85853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Bike Box</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5" name="Content Placeholder 4"/>
          <p:cNvSpPr>
            <a:spLocks noGrp="1"/>
          </p:cNvSpPr>
          <p:nvPr>
            <p:ph sz="half" idx="1"/>
          </p:nvPr>
        </p:nvSpPr>
        <p:spPr>
          <a:xfrm>
            <a:off x="838200" y="1825625"/>
            <a:ext cx="4990695" cy="4351338"/>
          </a:xfrm>
        </p:spPr>
        <p:txBody>
          <a:bodyPr/>
          <a:lstStyle/>
          <a:p>
            <a:r>
              <a:rPr lang="en-US" dirty="0" smtClean="0"/>
              <a:t>If you are trying to accommodate left turns, consider the bike box as a modification to the </a:t>
            </a:r>
            <a:r>
              <a:rPr lang="en-US" b="1" i="1" dirty="0" smtClean="0"/>
              <a:t>left </a:t>
            </a:r>
            <a:r>
              <a:rPr lang="en-US" dirty="0" smtClean="0"/>
              <a:t>turn lane.</a:t>
            </a:r>
          </a:p>
          <a:p>
            <a:r>
              <a:rPr lang="en-US" dirty="0" smtClean="0"/>
              <a:t>Works well at signalized left turns or FYA conditions.</a:t>
            </a:r>
          </a:p>
          <a:p>
            <a:r>
              <a:rPr lang="en-US" dirty="0" smtClean="0"/>
              <a:t>Less stressful than merging left to turn (re: AASHTO guidance).</a:t>
            </a:r>
            <a:endParaRPr lang="en-US" dirty="0"/>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Lexington_Carson 002.jpg"/>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828895" y="1690688"/>
            <a:ext cx="5944005" cy="4459379"/>
          </a:xfrm>
          <a:prstGeom prst="rect">
            <a:avLst/>
          </a:prstGeom>
          <a:ln>
            <a:solidFill>
              <a:schemeClr val="tx1"/>
            </a:solidFill>
          </a:ln>
        </p:spPr>
      </p:pic>
      <p:pic>
        <p:nvPicPr>
          <p:cNvPr id="12"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891"/>
          <a:stretch/>
        </p:blipFill>
        <p:spPr bwMode="auto">
          <a:xfrm>
            <a:off x="6850653" y="1695449"/>
            <a:ext cx="3900488" cy="4481513"/>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58012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Two-stage Turn Box</a:t>
            </a:r>
            <a:endParaRPr lang="en-US" sz="3600" dirty="0"/>
          </a:p>
        </p:txBody>
      </p:sp>
      <p:sp>
        <p:nvSpPr>
          <p:cNvPr id="4" name="Content Placeholder 3"/>
          <p:cNvSpPr>
            <a:spLocks noGrp="1"/>
          </p:cNvSpPr>
          <p:nvPr>
            <p:ph sz="half" idx="1"/>
          </p:nvPr>
        </p:nvSpPr>
        <p:spPr>
          <a:xfrm>
            <a:off x="838200" y="1825625"/>
            <a:ext cx="4762500" cy="4351338"/>
          </a:xfrm>
        </p:spPr>
        <p:txBody>
          <a:bodyPr/>
          <a:lstStyle/>
          <a:p>
            <a:r>
              <a:rPr lang="en-US" dirty="0" smtClean="0"/>
              <a:t>Green pavement marking that shadows another lane group at a signalized intersection.</a:t>
            </a:r>
          </a:p>
          <a:p>
            <a:r>
              <a:rPr lang="en-US" dirty="0" smtClean="0"/>
              <a:t>Splits a left turn into two movements.</a:t>
            </a:r>
          </a:p>
          <a:p>
            <a:r>
              <a:rPr lang="en-US" dirty="0" smtClean="0"/>
              <a:t>Less stressful than moving left.</a:t>
            </a:r>
          </a:p>
          <a:p>
            <a:endParaRPr lang="en-US"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https://www.columbus.gov/uploadedImages/Columbus/Departments/Public_Service/Bicycling/Projects_and_Planning/Queue_Box/qbox%20diagram.png"/>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t="3842"/>
          <a:stretch/>
        </p:blipFill>
        <p:spPr bwMode="auto">
          <a:xfrm>
            <a:off x="5600700" y="1825625"/>
            <a:ext cx="6286500" cy="43706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9927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Two-stage Turn Box</a:t>
            </a:r>
            <a:endParaRPr lang="en-US" sz="3600" dirty="0"/>
          </a:p>
        </p:txBody>
      </p:sp>
      <p:sp>
        <p:nvSpPr>
          <p:cNvPr id="4" name="Content Placeholder 3"/>
          <p:cNvSpPr>
            <a:spLocks noGrp="1"/>
          </p:cNvSpPr>
          <p:nvPr>
            <p:ph sz="half" idx="1"/>
          </p:nvPr>
        </p:nvSpPr>
        <p:spPr>
          <a:xfrm>
            <a:off x="838200" y="1825625"/>
            <a:ext cx="4762500" cy="4351338"/>
          </a:xfrm>
        </p:spPr>
        <p:txBody>
          <a:bodyPr/>
          <a:lstStyle/>
          <a:p>
            <a:r>
              <a:rPr lang="en-US" dirty="0" smtClean="0"/>
              <a:t>Can shadow a parking lane or travel lane on the cross street.</a:t>
            </a:r>
          </a:p>
          <a:p>
            <a:r>
              <a:rPr lang="en-US" dirty="0" smtClean="0"/>
              <a:t>Requires no turn on red (R10-11) condition to mitigate turning conflicts</a:t>
            </a:r>
          </a:p>
          <a:p>
            <a:r>
              <a:rPr lang="en-US" dirty="0" smtClean="0"/>
              <a:t>Currently an experimental treatment (MUTCD 1A.10)</a:t>
            </a:r>
          </a:p>
          <a:p>
            <a:endParaRPr lang="en-US" dirty="0" smtClean="0"/>
          </a:p>
          <a:p>
            <a:endParaRPr lang="en-US"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result for two stage turn box"/>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705600" y="365125"/>
            <a:ext cx="5354259" cy="5905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7150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Two-stage Turn Box</a:t>
            </a:r>
            <a:endParaRPr lang="en-US" sz="3600" dirty="0"/>
          </a:p>
        </p:txBody>
      </p:sp>
      <p:sp>
        <p:nvSpPr>
          <p:cNvPr id="4" name="Content Placeholder 3"/>
          <p:cNvSpPr>
            <a:spLocks noGrp="1"/>
          </p:cNvSpPr>
          <p:nvPr>
            <p:ph sz="half" idx="1"/>
          </p:nvPr>
        </p:nvSpPr>
        <p:spPr>
          <a:xfrm>
            <a:off x="838200" y="1825625"/>
            <a:ext cx="4762500" cy="4351338"/>
          </a:xfrm>
        </p:spPr>
        <p:txBody>
          <a:bodyPr/>
          <a:lstStyle/>
          <a:p>
            <a:r>
              <a:rPr lang="en-US" dirty="0" smtClean="0"/>
              <a:t>Legitimizes a defensive bicyclist movement</a:t>
            </a:r>
          </a:p>
          <a:p>
            <a:endParaRPr lang="en-US" dirty="0" smtClean="0"/>
          </a:p>
          <a:p>
            <a:endParaRPr lang="en-US"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oogle Shape;312;p38" descr="http://nacto.org/wp-content/gallery/bikeboulevard_guidanceimages/twostageturn_guidance.png"/>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rot="5400000">
            <a:off x="6255197" y="465362"/>
            <a:ext cx="4486617" cy="7175397"/>
          </a:xfrm>
          <a:prstGeom prst="rect">
            <a:avLst/>
          </a:prstGeom>
          <a:noFill/>
          <a:ln>
            <a:solidFill>
              <a:schemeClr val="tx1"/>
            </a:solidFill>
          </a:ln>
        </p:spPr>
      </p:pic>
    </p:spTree>
    <p:extLst>
      <p:ext uri="{BB962C8B-B14F-4D97-AF65-F5344CB8AC3E}">
        <p14:creationId xmlns:p14="http://schemas.microsoft.com/office/powerpoint/2010/main" val="29523653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068" y="-457201"/>
            <a:ext cx="7513864" cy="6860485"/>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9068" y="-457201"/>
            <a:ext cx="7513864" cy="6860485"/>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068" y="-457201"/>
            <a:ext cx="7513864" cy="6860485"/>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9068" y="-457201"/>
            <a:ext cx="7513864" cy="6860485"/>
          </a:xfrm>
          <a:prstGeom prst="rect">
            <a:avLst/>
          </a:prstGeom>
        </p:spPr>
      </p:pic>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9068" y="-457201"/>
            <a:ext cx="7513864" cy="6860485"/>
          </a:xfrm>
          <a:prstGeom prst="rect">
            <a:avLst/>
          </a:prstGeom>
        </p:spPr>
      </p:pic>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21" name="Rectangle 20"/>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20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10" presetClass="exit" presetSubtype="0" fill="hold" nodeType="withEffect">
                                  <p:stCondLst>
                                    <p:cond delay="0"/>
                                  </p:stCondLst>
                                  <p:childTnLst>
                                    <p:animEffect transition="out" filter="fade">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29"/>
                                        </p:tgtEl>
                                      </p:cBhvr>
                                    </p:animEffect>
                                    <p:set>
                                      <p:cBhvr>
                                        <p:cTn id="36" dur="1" fill="hold">
                                          <p:stCondLst>
                                            <p:cond delay="499"/>
                                          </p:stCondLst>
                                        </p:cTn>
                                        <p:tgtEl>
                                          <p:spTgt spid="29"/>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30"/>
                                        </p:tgtEl>
                                      </p:cBhvr>
                                    </p:animEffect>
                                    <p:set>
                                      <p:cBhvr>
                                        <p:cTn id="39"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Protected Intersection</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5" name="Content Placeholder 4"/>
          <p:cNvSpPr>
            <a:spLocks noGrp="1"/>
          </p:cNvSpPr>
          <p:nvPr>
            <p:ph sz="half" idx="1"/>
          </p:nvPr>
        </p:nvSpPr>
        <p:spPr>
          <a:xfrm>
            <a:off x="838200" y="1825625"/>
            <a:ext cx="3607996" cy="4351338"/>
          </a:xfrm>
        </p:spPr>
        <p:txBody>
          <a:bodyPr/>
          <a:lstStyle/>
          <a:p>
            <a:r>
              <a:rPr lang="en-US" dirty="0" smtClean="0"/>
              <a:t>Each user group’s path is channelized</a:t>
            </a:r>
          </a:p>
          <a:p>
            <a:r>
              <a:rPr lang="en-US" dirty="0" smtClean="0"/>
              <a:t>Turning conflicts are mitigated through:</a:t>
            </a:r>
          </a:p>
          <a:p>
            <a:pPr lvl="1"/>
            <a:r>
              <a:rPr lang="en-US" dirty="0" smtClean="0"/>
              <a:t>Reduced turning radii</a:t>
            </a:r>
          </a:p>
          <a:p>
            <a:pPr lvl="1"/>
            <a:r>
              <a:rPr lang="en-US" dirty="0" smtClean="0"/>
              <a:t>Lower speeds</a:t>
            </a:r>
          </a:p>
          <a:p>
            <a:pPr lvl="1"/>
            <a:r>
              <a:rPr lang="en-US" dirty="0" smtClean="0"/>
              <a:t>Shorter crossing distances / exposure times</a:t>
            </a:r>
            <a:endParaRPr lang="en-US" dirty="0"/>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0F7F0DBC-4C07-442E-850D-1A79BCB3B15F}"/>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446196" y="1825625"/>
            <a:ext cx="8633608" cy="4351338"/>
          </a:xfrm>
          <a:prstGeom prst="rect">
            <a:avLst/>
          </a:prstGeom>
        </p:spPr>
      </p:pic>
      <p:pic>
        <p:nvPicPr>
          <p:cNvPr id="1026" name="Picture 2" descr="protected_intersection_70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446196" y="1825625"/>
            <a:ext cx="362928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92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Protected Intersection</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1"/>
          </p:nvPr>
        </p:nvSpPr>
        <p:spPr>
          <a:xfrm>
            <a:off x="838200" y="1825625"/>
            <a:ext cx="3867149" cy="4351338"/>
          </a:xfrm>
        </p:spPr>
        <p:txBody>
          <a:bodyPr/>
          <a:lstStyle/>
          <a:p>
            <a:r>
              <a:rPr lang="en-US" dirty="0" smtClean="0"/>
              <a:t>Partial protection works, too.</a:t>
            </a:r>
          </a:p>
          <a:p>
            <a:pPr lvl="1"/>
            <a:r>
              <a:rPr lang="en-US" dirty="0" smtClean="0"/>
              <a:t>One or more </a:t>
            </a:r>
            <a:r>
              <a:rPr lang="en-US" b="1" i="1" dirty="0" smtClean="0"/>
              <a:t>legs </a:t>
            </a:r>
            <a:r>
              <a:rPr lang="en-US" dirty="0" smtClean="0"/>
              <a:t>of an intersection</a:t>
            </a:r>
          </a:p>
          <a:p>
            <a:pPr lvl="1"/>
            <a:r>
              <a:rPr lang="en-US" dirty="0" smtClean="0"/>
              <a:t>One or more </a:t>
            </a:r>
            <a:r>
              <a:rPr lang="en-US" b="1" i="1" dirty="0" smtClean="0"/>
              <a:t>movements</a:t>
            </a:r>
            <a:r>
              <a:rPr lang="en-US" dirty="0" smtClean="0"/>
              <a:t> through an intersection</a:t>
            </a:r>
          </a:p>
        </p:txBody>
      </p:sp>
      <p:pic>
        <p:nvPicPr>
          <p:cNvPr id="12" name="Content Placeholder 11"/>
          <p:cNvPicPr>
            <a:picLocks noGrp="1"/>
          </p:cNvPicPr>
          <p:nvPr>
            <p:ph sz="half" idx="2"/>
          </p:nvPr>
        </p:nvPicPr>
        <p:blipFill rotWithShape="1">
          <a:blip r:embed="rId3" cstate="print">
            <a:extLst>
              <a:ext uri="{28A0092B-C50C-407E-A947-70E740481C1C}">
                <a14:useLocalDpi xmlns:a14="http://schemas.microsoft.com/office/drawing/2010/main" val="0"/>
              </a:ext>
            </a:extLst>
          </a:blip>
          <a:srcRect r="2190"/>
          <a:stretch/>
        </p:blipFill>
        <p:spPr>
          <a:xfrm>
            <a:off x="4862387" y="1825625"/>
            <a:ext cx="7022592" cy="4351338"/>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9109" y="1825625"/>
            <a:ext cx="7025870" cy="4351338"/>
          </a:xfrm>
          <a:prstGeom prst="rect">
            <a:avLst/>
          </a:prstGeom>
        </p:spPr>
      </p:pic>
    </p:spTree>
    <p:extLst>
      <p:ext uri="{BB962C8B-B14F-4D97-AF65-F5344CB8AC3E}">
        <p14:creationId xmlns:p14="http://schemas.microsoft.com/office/powerpoint/2010/main" val="61788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Intersection Crossing Markings</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5" name="Content Placeholder 4"/>
          <p:cNvSpPr>
            <a:spLocks noGrp="1"/>
          </p:cNvSpPr>
          <p:nvPr>
            <p:ph sz="half" idx="1"/>
          </p:nvPr>
        </p:nvSpPr>
        <p:spPr>
          <a:xfrm>
            <a:off x="838201" y="1825625"/>
            <a:ext cx="3718084" cy="4351338"/>
          </a:xfrm>
        </p:spPr>
        <p:txBody>
          <a:bodyPr>
            <a:normAutofit fontScale="92500" lnSpcReduction="10000"/>
          </a:bodyPr>
          <a:lstStyle/>
          <a:p>
            <a:r>
              <a:rPr lang="en-US" dirty="0" smtClean="0"/>
              <a:t>Clarify (and anchor) bicyclist and motorist paths through an intersection.</a:t>
            </a:r>
          </a:p>
          <a:p>
            <a:r>
              <a:rPr lang="en-US" dirty="0" smtClean="0"/>
              <a:t>Especially helpful if there is a lateral shift or horizontal curve.</a:t>
            </a:r>
          </a:p>
          <a:p>
            <a:r>
              <a:rPr lang="en-US" dirty="0" smtClean="0"/>
              <a:t>Green pavement recommended to highlight conflict / crossing / weaving segments</a:t>
            </a:r>
            <a:endParaRPr lang="en-US" dirty="0"/>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2"/>
          </p:nvPr>
        </p:nvSpPr>
        <p:spPr/>
        <p:txBody>
          <a:bodyPr>
            <a:normAutofit fontScale="92500" lnSpcReduction="10000"/>
          </a:bodyPr>
          <a:lstStyle/>
          <a:p>
            <a:endParaRPr lang="en-US"/>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982825" y="1815420"/>
            <a:ext cx="3499357" cy="4419599"/>
          </a:xfrm>
          <a:prstGeom prst="rect">
            <a:avLst/>
          </a:prstGeom>
          <a:ln>
            <a:solidFill>
              <a:schemeClr val="tx1"/>
            </a:solidFill>
          </a:ln>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485813" y="1815420"/>
            <a:ext cx="3499357" cy="4419599"/>
          </a:xfrm>
          <a:prstGeom prst="rect">
            <a:avLst/>
          </a:prstGeom>
          <a:ln>
            <a:solidFill>
              <a:schemeClr val="tx1"/>
            </a:solidFill>
          </a:ln>
        </p:spPr>
      </p:pic>
      <p:pic>
        <p:nvPicPr>
          <p:cNvPr id="13" name="Picture 12">
            <a:extLst>
              <a:ext uri="{FF2B5EF4-FFF2-40B4-BE49-F238E27FC236}">
                <a16:creationId xmlns:a16="http://schemas.microsoft.com/office/drawing/2014/main" id="{7289C624-39C9-4A21-92B8-B89DFAC55B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606" r="4162"/>
          <a:stretch/>
        </p:blipFill>
        <p:spPr>
          <a:xfrm>
            <a:off x="4559915" y="1815420"/>
            <a:ext cx="7425255" cy="4419599"/>
          </a:xfrm>
          <a:prstGeom prst="rect">
            <a:avLst/>
          </a:prstGeom>
          <a:ln>
            <a:solidFill>
              <a:schemeClr val="tx1"/>
            </a:solidFill>
          </a:ln>
        </p:spPr>
      </p:pic>
    </p:spTree>
    <p:extLst>
      <p:ext uri="{BB962C8B-B14F-4D97-AF65-F5344CB8AC3E}">
        <p14:creationId xmlns:p14="http://schemas.microsoft.com/office/powerpoint/2010/main" val="88291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Intersection Crossing Markings</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96702" y="1821889"/>
            <a:ext cx="6779614" cy="4355073"/>
          </a:xfrm>
          <a:prstGeom prst="rect">
            <a:avLst/>
          </a:prstGeom>
          <a:ln>
            <a:solidFill>
              <a:schemeClr val="tx1"/>
            </a:solidFill>
          </a:ln>
        </p:spPr>
      </p:pic>
      <p:pic>
        <p:nvPicPr>
          <p:cNvPr id="10" name="Content Placeholder 9"/>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53983" y="1825625"/>
            <a:ext cx="4237350" cy="4351338"/>
          </a:xfrm>
          <a:prstGeom prst="rect">
            <a:avLst/>
          </a:prstGeom>
          <a:ln>
            <a:solidFill>
              <a:schemeClr val="tx1"/>
            </a:solidFill>
          </a:ln>
        </p:spPr>
      </p:pic>
    </p:spTree>
    <p:extLst>
      <p:ext uri="{BB962C8B-B14F-4D97-AF65-F5344CB8AC3E}">
        <p14:creationId xmlns:p14="http://schemas.microsoft.com/office/powerpoint/2010/main" val="193635945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Bike Signals</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5" name="Content Placeholder 4"/>
          <p:cNvSpPr>
            <a:spLocks noGrp="1"/>
          </p:cNvSpPr>
          <p:nvPr>
            <p:ph sz="half" idx="1"/>
          </p:nvPr>
        </p:nvSpPr>
        <p:spPr>
          <a:xfrm>
            <a:off x="838200" y="1825625"/>
            <a:ext cx="4826000" cy="4351338"/>
          </a:xfrm>
        </p:spPr>
        <p:txBody>
          <a:bodyPr/>
          <a:lstStyle/>
          <a:p>
            <a:r>
              <a:rPr lang="en-US" dirty="0" smtClean="0"/>
              <a:t>Subject to Interim Approval (IA-16)</a:t>
            </a:r>
          </a:p>
          <a:p>
            <a:r>
              <a:rPr lang="en-US" dirty="0" smtClean="0"/>
              <a:t>Provide exclusive phase for bicycle movement</a:t>
            </a:r>
          </a:p>
          <a:p>
            <a:r>
              <a:rPr lang="en-US" dirty="0" smtClean="0"/>
              <a:t>Required on two-way, separated bike lanes or contraflow facilities</a:t>
            </a:r>
            <a:endParaRPr lang="en-US" dirty="0"/>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14" descr="06 - Dearborn Protected Bike Lan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7601" y="360507"/>
            <a:ext cx="4476199" cy="5816456"/>
          </a:xfrm>
          <a:prstGeom prst="rect">
            <a:avLst/>
          </a:prstGeom>
          <a:noFill/>
          <a:ln w="9525">
            <a:noFill/>
            <a:miter lim="800000"/>
            <a:headEnd/>
            <a:tailEnd/>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0712" y="0"/>
            <a:ext cx="6374487" cy="6365154"/>
          </a:xfrm>
          <a:prstGeom prst="rect">
            <a:avLst/>
          </a:prstGeom>
        </p:spPr>
      </p:pic>
    </p:spTree>
    <p:extLst>
      <p:ext uri="{BB962C8B-B14F-4D97-AF65-F5344CB8AC3E}">
        <p14:creationId xmlns:p14="http://schemas.microsoft.com/office/powerpoint/2010/main" val="253836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Principles</a:t>
            </a:r>
            <a:endParaRPr lang="en-US" sz="3600" dirty="0"/>
          </a:p>
        </p:txBody>
      </p:sp>
      <p:sp>
        <p:nvSpPr>
          <p:cNvPr id="5" name="Rectangle 4"/>
          <p:cNvSpPr/>
          <p:nvPr/>
        </p:nvSpPr>
        <p:spPr bwMode="auto">
          <a:xfrm>
            <a:off x="447152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endParaRPr>
          </a:p>
        </p:txBody>
      </p:sp>
      <p:sp>
        <p:nvSpPr>
          <p:cNvPr id="6" name="TextBox 19"/>
          <p:cNvSpPr txBox="1">
            <a:spLocks noChangeArrowheads="1"/>
          </p:cNvSpPr>
          <p:nvPr/>
        </p:nvSpPr>
        <p:spPr bwMode="auto">
          <a:xfrm>
            <a:off x="459375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PRINCIPLES</a:t>
            </a:r>
            <a:endParaRPr lang="en-US" sz="800" b="1" dirty="0">
              <a:solidFill>
                <a:schemeClr val="bg1"/>
              </a:solidFill>
              <a:latin typeface="Gill Sans MT" pitchFamily="34" charset="0"/>
            </a:endParaRPr>
          </a:p>
        </p:txBody>
      </p:sp>
      <p:sp>
        <p:nvSpPr>
          <p:cNvPr id="9" name="Content Placeholder 8"/>
          <p:cNvSpPr>
            <a:spLocks noGrp="1"/>
          </p:cNvSpPr>
          <p:nvPr>
            <p:ph sz="half" idx="1"/>
          </p:nvPr>
        </p:nvSpPr>
        <p:spPr/>
        <p:txBody>
          <a:bodyPr>
            <a:normAutofit/>
          </a:bodyPr>
          <a:lstStyle/>
          <a:p>
            <a:pPr marL="514350" indent="-514350">
              <a:buClrTx/>
              <a:buFont typeface="+mj-lt"/>
              <a:buAutoNum type="arabicPeriod"/>
            </a:pPr>
            <a:r>
              <a:rPr lang="en-US" dirty="0" smtClean="0"/>
              <a:t>Make it rideable</a:t>
            </a:r>
          </a:p>
          <a:p>
            <a:pPr marL="514350" indent="-514350">
              <a:buClrTx/>
              <a:buFont typeface="+mj-lt"/>
              <a:buAutoNum type="arabicPeriod"/>
            </a:pPr>
            <a:r>
              <a:rPr lang="en-US" dirty="0" smtClean="0"/>
              <a:t>Make it inviting, comfortable</a:t>
            </a:r>
          </a:p>
          <a:p>
            <a:pPr marL="514350" indent="-514350">
              <a:buClrTx/>
              <a:buFont typeface="+mj-lt"/>
              <a:buAutoNum type="arabicPeriod"/>
            </a:pPr>
            <a:r>
              <a:rPr lang="en-US" dirty="0" smtClean="0"/>
              <a:t>Make roadway users visible to each other</a:t>
            </a:r>
          </a:p>
          <a:p>
            <a:pPr marL="514350" indent="-514350">
              <a:buClrTx/>
              <a:buFont typeface="+mj-lt"/>
              <a:buAutoNum type="arabicPeriod"/>
            </a:pPr>
            <a:r>
              <a:rPr lang="en-US" dirty="0" smtClean="0"/>
              <a:t>Design </a:t>
            </a:r>
            <a:r>
              <a:rPr lang="en-US" dirty="0"/>
              <a:t>for </a:t>
            </a:r>
            <a:r>
              <a:rPr lang="en-US" dirty="0" smtClean="0"/>
              <a:t>all ages </a:t>
            </a:r>
            <a:r>
              <a:rPr lang="en-US" dirty="0"/>
              <a:t>and </a:t>
            </a:r>
            <a:r>
              <a:rPr lang="en-US" dirty="0" smtClean="0"/>
              <a:t>abilities</a:t>
            </a:r>
          </a:p>
          <a:p>
            <a:pPr marL="514350" indent="-514350">
              <a:buClrTx/>
              <a:buFont typeface="+mj-lt"/>
              <a:buAutoNum type="arabicPeriod"/>
            </a:pPr>
            <a:r>
              <a:rPr lang="en-US" dirty="0" smtClean="0"/>
              <a:t>Context matters</a:t>
            </a:r>
            <a:endParaRPr lang="en-US" dirty="0"/>
          </a:p>
          <a:p>
            <a:pPr marL="514350" indent="-514350">
              <a:buFont typeface="+mj-lt"/>
              <a:buAutoNum type="arabicPeriod"/>
            </a:pPr>
            <a:endParaRPr lang="en-US" dirty="0" smtClean="0"/>
          </a:p>
          <a:p>
            <a:endParaRPr lang="en-US" dirty="0"/>
          </a:p>
        </p:txBody>
      </p:sp>
      <p:pic>
        <p:nvPicPr>
          <p:cNvPr id="20" name="Content Placeholder 19"/>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6531429" y="-456406"/>
            <a:ext cx="5660571" cy="6868205"/>
          </a:xfrm>
        </p:spPr>
      </p:pic>
      <p:sp>
        <p:nvSpPr>
          <p:cNvPr id="7" name="Rectangle 6"/>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23317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8707" y="1825625"/>
            <a:ext cx="5806188" cy="4373405"/>
            <a:chOff x="6814352" y="2777269"/>
            <a:chExt cx="4542773" cy="3421761"/>
          </a:xfrm>
        </p:grpSpPr>
        <p:pic>
          <p:nvPicPr>
            <p:cNvPr id="10" name="Picture 11" descr="loop detect 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4352" y="2777269"/>
              <a:ext cx="1960012" cy="3421761"/>
            </a:xfrm>
            <a:prstGeom prst="rect">
              <a:avLst/>
            </a:prstGeom>
            <a:noFill/>
            <a:ln w="9525">
              <a:noFill/>
              <a:miter lim="800000"/>
              <a:headEnd/>
              <a:tailEnd/>
            </a:ln>
          </p:spPr>
        </p:pic>
        <p:pic>
          <p:nvPicPr>
            <p:cNvPr id="14" name="Content Placeholder 9" descr="loop detect 1.jp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8912944" y="4522630"/>
              <a:ext cx="2440856" cy="1676400"/>
            </a:xfrm>
            <a:prstGeom prst="rect">
              <a:avLst/>
            </a:prstGeom>
            <a:noFill/>
            <a:ln w="9525">
              <a:noFill/>
              <a:miter lim="800000"/>
              <a:headEnd/>
              <a:tailEnd/>
            </a:ln>
          </p:spPr>
        </p:pic>
        <p:grpSp>
          <p:nvGrpSpPr>
            <p:cNvPr id="3" name="Group 2"/>
            <p:cNvGrpSpPr/>
            <p:nvPr/>
          </p:nvGrpSpPr>
          <p:grpSpPr>
            <a:xfrm>
              <a:off x="8909618" y="2777269"/>
              <a:ext cx="2447507" cy="1592961"/>
              <a:chOff x="8144293" y="1801464"/>
              <a:chExt cx="2447507" cy="1592961"/>
            </a:xfrm>
          </p:grpSpPr>
          <p:sp>
            <p:nvSpPr>
              <p:cNvPr id="16" name="Rectangle 15"/>
              <p:cNvSpPr/>
              <p:nvPr/>
            </p:nvSpPr>
            <p:spPr bwMode="auto">
              <a:xfrm>
                <a:off x="8144293" y="1801464"/>
                <a:ext cx="2447507" cy="1592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Picture 2" descr="http://www.bikeplan.com/Loop.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0944" y="1826353"/>
                <a:ext cx="2434205" cy="1543182"/>
              </a:xfrm>
              <a:prstGeom prst="rect">
                <a:avLst/>
              </a:prstGeom>
              <a:noFill/>
              <a:ln w="9525">
                <a:noFill/>
                <a:miter lim="800000"/>
                <a:headEnd/>
                <a:tailEnd/>
              </a:ln>
            </p:spPr>
          </p:pic>
        </p:grpSp>
      </p:grpSp>
      <p:sp>
        <p:nvSpPr>
          <p:cNvPr id="2" name="Title 1"/>
          <p:cNvSpPr>
            <a:spLocks noGrp="1"/>
          </p:cNvSpPr>
          <p:nvPr>
            <p:ph type="title"/>
          </p:nvPr>
        </p:nvSpPr>
        <p:spPr/>
        <p:txBody>
          <a:bodyPr>
            <a:normAutofit/>
          </a:bodyPr>
          <a:lstStyle/>
          <a:p>
            <a:r>
              <a:rPr lang="en-US" sz="3600" dirty="0" smtClean="0"/>
              <a:t>Bike (or Traditional) Signals</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5" name="Content Placeholder 4"/>
          <p:cNvSpPr>
            <a:spLocks noGrp="1"/>
          </p:cNvSpPr>
          <p:nvPr>
            <p:ph sz="half" idx="1"/>
          </p:nvPr>
        </p:nvSpPr>
        <p:spPr/>
        <p:txBody>
          <a:bodyPr/>
          <a:lstStyle/>
          <a:p>
            <a:r>
              <a:rPr lang="en-US" dirty="0" smtClean="0"/>
              <a:t>If using pavement detection, consider pavement markings and loop detector design to accommodate bikes</a:t>
            </a:r>
            <a:endParaRPr lang="en-US" dirty="0"/>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43331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706" t="8490" b="2800"/>
          <a:stretch/>
        </p:blipFill>
        <p:spPr bwMode="auto">
          <a:xfrm>
            <a:off x="6172200" y="1825624"/>
            <a:ext cx="5349792" cy="4351339"/>
          </a:xfrm>
          <a:prstGeom prst="rect">
            <a:avLst/>
          </a:prstGeom>
          <a:noFill/>
          <a:ln w="9525">
            <a:solidFill>
              <a:schemeClr val="tx1"/>
            </a:solidFill>
            <a:miter lim="800000"/>
            <a:headEnd/>
            <a:tailEnd/>
          </a:ln>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172200" y="1809749"/>
            <a:ext cx="5549900" cy="4370544"/>
          </a:xfrm>
          <a:prstGeom prst="rect">
            <a:avLst/>
          </a:prstGeom>
          <a:ln>
            <a:solidFill>
              <a:schemeClr val="tx1"/>
            </a:solidFill>
          </a:ln>
        </p:spPr>
      </p:pic>
      <p:sp>
        <p:nvSpPr>
          <p:cNvPr id="2" name="Title 1"/>
          <p:cNvSpPr>
            <a:spLocks noGrp="1"/>
          </p:cNvSpPr>
          <p:nvPr>
            <p:ph type="title"/>
          </p:nvPr>
        </p:nvSpPr>
        <p:spPr/>
        <p:txBody>
          <a:bodyPr>
            <a:normAutofit/>
          </a:bodyPr>
          <a:lstStyle/>
          <a:p>
            <a:r>
              <a:rPr lang="en-US" sz="3600" dirty="0" smtClean="0"/>
              <a:t>Beacons (and other Xing support)</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5" name="Content Placeholder 4"/>
          <p:cNvSpPr>
            <a:spLocks noGrp="1"/>
          </p:cNvSpPr>
          <p:nvPr>
            <p:ph sz="half" idx="1"/>
          </p:nvPr>
        </p:nvSpPr>
        <p:spPr/>
        <p:txBody>
          <a:bodyPr/>
          <a:lstStyle/>
          <a:p>
            <a:r>
              <a:rPr lang="en-US" b="1" dirty="0" smtClean="0"/>
              <a:t>IF </a:t>
            </a:r>
            <a:r>
              <a:rPr lang="en-US" dirty="0" smtClean="0"/>
              <a:t>you have a midblock crossing location and…</a:t>
            </a:r>
            <a:r>
              <a:rPr lang="en-US" b="1" dirty="0" smtClean="0"/>
              <a:t>IF </a:t>
            </a:r>
            <a:r>
              <a:rPr lang="en-US" dirty="0" smtClean="0"/>
              <a:t>you have determined the need for beacons*</a:t>
            </a:r>
          </a:p>
          <a:p>
            <a:r>
              <a:rPr lang="en-US" dirty="0" smtClean="0"/>
              <a:t>Consider:</a:t>
            </a:r>
          </a:p>
          <a:p>
            <a:pPr lvl="1"/>
            <a:r>
              <a:rPr lang="en-US" dirty="0" smtClean="0"/>
              <a:t>RRFB</a:t>
            </a:r>
          </a:p>
          <a:p>
            <a:pPr lvl="1"/>
            <a:r>
              <a:rPr lang="en-US" dirty="0" smtClean="0"/>
              <a:t>HAWK</a:t>
            </a:r>
          </a:p>
          <a:p>
            <a:r>
              <a:rPr lang="en-US" dirty="0" smtClean="0"/>
              <a:t>Pedestrian actuated</a:t>
            </a:r>
          </a:p>
          <a:p>
            <a:r>
              <a:rPr lang="en-US" dirty="0" smtClean="0"/>
              <a:t>Complements other treatments</a:t>
            </a:r>
            <a:endParaRPr lang="en-US" dirty="0"/>
          </a:p>
        </p:txBody>
      </p:sp>
      <p:sp>
        <p:nvSpPr>
          <p:cNvPr id="6" name="Content Placeholder 5"/>
          <p:cNvSpPr>
            <a:spLocks noGrp="1"/>
          </p:cNvSpPr>
          <p:nvPr>
            <p:ph sz="half" idx="2"/>
          </p:nvPr>
        </p:nvSpPr>
        <p:spPr/>
        <p:txBody>
          <a:bodyPr/>
          <a:lstStyle/>
          <a:p>
            <a:endParaRPr lang="en-US" dirty="0"/>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14800" y="3371694"/>
            <a:ext cx="1905000" cy="1792941"/>
          </a:xfrm>
          <a:prstGeom prst="rect">
            <a:avLst/>
          </a:prstGeom>
          <a:ln>
            <a:solidFill>
              <a:schemeClr val="bg1"/>
            </a:solidFill>
          </a:ln>
        </p:spPr>
      </p:pic>
    </p:spTree>
    <p:extLst>
      <p:ext uri="{BB962C8B-B14F-4D97-AF65-F5344CB8AC3E}">
        <p14:creationId xmlns:p14="http://schemas.microsoft.com/office/powerpoint/2010/main" val="414405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a:off x="9395276" y="5347131"/>
            <a:ext cx="2642109"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normAutofit/>
          </a:bodyPr>
          <a:lstStyle/>
          <a:p>
            <a:r>
              <a:rPr lang="en-US" sz="3600" dirty="0" smtClean="0"/>
              <a:t>Beacons (and other Xing support)</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5" name="Content Placeholder 4"/>
          <p:cNvSpPr>
            <a:spLocks noGrp="1"/>
          </p:cNvSpPr>
          <p:nvPr>
            <p:ph sz="half" idx="1"/>
          </p:nvPr>
        </p:nvSpPr>
        <p:spPr>
          <a:xfrm>
            <a:off x="838200" y="1825625"/>
            <a:ext cx="4460390" cy="4351338"/>
          </a:xfrm>
        </p:spPr>
        <p:txBody>
          <a:bodyPr>
            <a:normAutofit lnSpcReduction="10000"/>
          </a:bodyPr>
          <a:lstStyle/>
          <a:p>
            <a:r>
              <a:rPr lang="en-US" dirty="0" smtClean="0"/>
              <a:t>Crossing warning signage (W11 series)</a:t>
            </a:r>
          </a:p>
          <a:p>
            <a:pPr lvl="1"/>
            <a:r>
              <a:rPr lang="en-US" dirty="0" smtClean="0"/>
              <a:t>Assigns priority to path crossing users (warning signage)</a:t>
            </a:r>
          </a:p>
          <a:p>
            <a:pPr lvl="1"/>
            <a:r>
              <a:rPr lang="en-US" dirty="0" smtClean="0"/>
              <a:t>Education and periodic enforcement recommended</a:t>
            </a:r>
          </a:p>
          <a:p>
            <a:r>
              <a:rPr lang="en-US" dirty="0" smtClean="0"/>
              <a:t>Stop or yield on path</a:t>
            </a:r>
          </a:p>
          <a:p>
            <a:pPr lvl="1"/>
            <a:r>
              <a:rPr lang="en-US" dirty="0" smtClean="0"/>
              <a:t>Smaller than roadway application</a:t>
            </a:r>
          </a:p>
          <a:p>
            <a:pPr lvl="1"/>
            <a:r>
              <a:rPr lang="en-US" dirty="0" smtClean="0"/>
              <a:t>MUTCD Section 2B, subject to engineering judgment</a:t>
            </a:r>
            <a:endParaRPr lang="en-US" dirty="0"/>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5410183" y="3922999"/>
            <a:ext cx="3873500" cy="2335788"/>
            <a:chOff x="6708307" y="2147312"/>
            <a:chExt cx="3873500" cy="2335788"/>
          </a:xfrm>
        </p:grpSpPr>
        <p:pic>
          <p:nvPicPr>
            <p:cNvPr id="2050" name="Picture 2" descr="Full-size image of Figure 9B-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3082" r="31073" b="6071"/>
            <a:stretch/>
          </p:blipFill>
          <p:spPr bwMode="auto">
            <a:xfrm>
              <a:off x="6708307" y="2147312"/>
              <a:ext cx="3873500" cy="23357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10375900" y="2552700"/>
              <a:ext cx="205907" cy="63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855200" y="3796579"/>
              <a:ext cx="711200" cy="63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95276" y="1503018"/>
            <a:ext cx="2642109" cy="3742965"/>
          </a:xfrm>
          <a:prstGeom prst="rect">
            <a:avLst/>
          </a:prstGeom>
          <a:noFill/>
          <a:ln w="9525">
            <a:solidFill>
              <a:schemeClr val="tx1"/>
            </a:solidFill>
            <a:miter lim="800000"/>
            <a:headEnd/>
            <a:tailEnd/>
          </a:ln>
        </p:spPr>
      </p:pic>
      <p:pic>
        <p:nvPicPr>
          <p:cNvPr id="2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9928676" y="5384005"/>
            <a:ext cx="1676400" cy="838201"/>
          </a:xfrm>
          <a:prstGeom prst="rect">
            <a:avLst/>
          </a:prstGeom>
          <a:noFill/>
          <a:ln w="9525">
            <a:noFill/>
            <a:miter lim="800000"/>
            <a:headEnd/>
            <a:tailEnd/>
          </a:ln>
        </p:spPr>
      </p:pic>
      <p:grpSp>
        <p:nvGrpSpPr>
          <p:cNvPr id="24" name="Group 23"/>
          <p:cNvGrpSpPr/>
          <p:nvPr/>
        </p:nvGrpSpPr>
        <p:grpSpPr>
          <a:xfrm>
            <a:off x="5410183" y="1503019"/>
            <a:ext cx="3873500" cy="2312300"/>
            <a:chOff x="4940188" y="1329459"/>
            <a:chExt cx="4212869" cy="2514888"/>
          </a:xfrm>
        </p:grpSpPr>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147616" y="1329459"/>
              <a:ext cx="2005441" cy="2514887"/>
            </a:xfrm>
            <a:prstGeom prst="rect">
              <a:avLst/>
            </a:prstGeom>
            <a:ln>
              <a:solidFill>
                <a:schemeClr val="tx1"/>
              </a:solidFill>
            </a:ln>
          </p:spPr>
        </p:pic>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940188" y="1329460"/>
              <a:ext cx="2098106" cy="2514887"/>
            </a:xfrm>
            <a:prstGeom prst="rect">
              <a:avLst/>
            </a:prstGeom>
            <a:ln>
              <a:solidFill>
                <a:schemeClr val="tx1"/>
              </a:solidFill>
            </a:ln>
          </p:spPr>
        </p:pic>
      </p:grpSp>
      <p:sp>
        <p:nvSpPr>
          <p:cNvPr id="27" name="Rectangle 26"/>
          <p:cNvSpPr/>
          <p:nvPr/>
        </p:nvSpPr>
        <p:spPr>
          <a:xfrm>
            <a:off x="9395276" y="3629025"/>
            <a:ext cx="196399" cy="442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1401425" y="3467100"/>
            <a:ext cx="635961" cy="31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1435962" y="4512537"/>
            <a:ext cx="601424"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62658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Beacons (and other Xing support)</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5" name="Content Placeholder 4"/>
          <p:cNvSpPr>
            <a:spLocks noGrp="1"/>
          </p:cNvSpPr>
          <p:nvPr>
            <p:ph sz="half" idx="1"/>
          </p:nvPr>
        </p:nvSpPr>
        <p:spPr>
          <a:xfrm>
            <a:off x="838200" y="1825625"/>
            <a:ext cx="4460390" cy="4351338"/>
          </a:xfrm>
        </p:spPr>
        <p:txBody>
          <a:bodyPr>
            <a:normAutofit/>
          </a:bodyPr>
          <a:lstStyle/>
          <a:p>
            <a:r>
              <a:rPr lang="en-US" dirty="0" smtClean="0"/>
              <a:t>Crossing angle matters, too</a:t>
            </a:r>
          </a:p>
          <a:p>
            <a:r>
              <a:rPr lang="en-US" dirty="0" smtClean="0"/>
              <a:t>Use curves to improve alignment and also slow approaching path users</a:t>
            </a:r>
          </a:p>
          <a:p>
            <a:r>
              <a:rPr lang="en-US" dirty="0" smtClean="0"/>
              <a:t>Aim for right angles</a:t>
            </a:r>
          </a:p>
          <a:p>
            <a:r>
              <a:rPr lang="en-US" dirty="0" smtClean="0"/>
              <a:t>Supplement with warning signs</a:t>
            </a:r>
            <a:endParaRPr lang="en-US" dirty="0"/>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8307" y="1690688"/>
            <a:ext cx="4427492" cy="4591049"/>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0127483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greenview greenway chica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955938" y="1809750"/>
            <a:ext cx="6236062" cy="43672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786534"/>
            <a:ext cx="7172588" cy="904154"/>
          </a:xfrm>
        </p:spPr>
        <p:txBody>
          <a:bodyPr>
            <a:normAutofit/>
          </a:bodyPr>
          <a:lstStyle/>
          <a:p>
            <a:r>
              <a:rPr lang="en-US" sz="3600" dirty="0" smtClean="0"/>
              <a:t>Mini Traffic Circle</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5" name="Content Placeholder 4"/>
          <p:cNvSpPr>
            <a:spLocks noGrp="1"/>
          </p:cNvSpPr>
          <p:nvPr>
            <p:ph sz="half" idx="1"/>
          </p:nvPr>
        </p:nvSpPr>
        <p:spPr>
          <a:xfrm>
            <a:off x="838200" y="1825625"/>
            <a:ext cx="4865914" cy="4351338"/>
          </a:xfrm>
        </p:spPr>
        <p:txBody>
          <a:bodyPr/>
          <a:lstStyle/>
          <a:p>
            <a:r>
              <a:rPr lang="en-US" dirty="0" smtClean="0"/>
              <a:t>Neighborhood-scale intersection element</a:t>
            </a:r>
          </a:p>
          <a:p>
            <a:pPr lvl="1"/>
            <a:r>
              <a:rPr lang="en-US" dirty="0" smtClean="0"/>
              <a:t>Min. 15’ curb-to-circle width</a:t>
            </a:r>
          </a:p>
          <a:p>
            <a:pPr lvl="1"/>
            <a:r>
              <a:rPr lang="en-US" dirty="0" smtClean="0"/>
              <a:t>Recommended in low-speed (25mph and below)</a:t>
            </a:r>
          </a:p>
          <a:p>
            <a:r>
              <a:rPr lang="en-US" dirty="0" smtClean="0"/>
              <a:t>Can be enhanced with signage, pavement markings</a:t>
            </a:r>
          </a:p>
          <a:p>
            <a:pPr lvl="1"/>
            <a:r>
              <a:rPr lang="en-US" dirty="0" smtClean="0"/>
              <a:t>Branded as a bicycle boulevard or neighborhood greenway</a:t>
            </a:r>
          </a:p>
          <a:p>
            <a:endParaRPr lang="en-US" dirty="0"/>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17644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t="10539"/>
          <a:stretch/>
        </p:blipFill>
        <p:spPr bwMode="auto">
          <a:xfrm>
            <a:off x="5672255" y="434326"/>
            <a:ext cx="6338340" cy="5800581"/>
          </a:xfrm>
          <a:prstGeom prst="rect">
            <a:avLst/>
          </a:prstGeom>
          <a:noFill/>
          <a:ln w="9525">
            <a:solidFill>
              <a:schemeClr val="tx1"/>
            </a:solidFill>
            <a:miter lim="800000"/>
            <a:headEnd/>
            <a:tailEnd/>
          </a:ln>
        </p:spPr>
      </p:pic>
      <p:sp>
        <p:nvSpPr>
          <p:cNvPr id="2" name="Title 1"/>
          <p:cNvSpPr>
            <a:spLocks noGrp="1"/>
          </p:cNvSpPr>
          <p:nvPr>
            <p:ph type="title"/>
          </p:nvPr>
        </p:nvSpPr>
        <p:spPr/>
        <p:txBody>
          <a:bodyPr>
            <a:normAutofit/>
          </a:bodyPr>
          <a:lstStyle/>
          <a:p>
            <a:r>
              <a:rPr lang="en-US" sz="3600" dirty="0" smtClean="0"/>
              <a:t>Roundabout</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5" name="Content Placeholder 4"/>
          <p:cNvSpPr>
            <a:spLocks noGrp="1"/>
          </p:cNvSpPr>
          <p:nvPr>
            <p:ph sz="half" idx="1"/>
          </p:nvPr>
        </p:nvSpPr>
        <p:spPr>
          <a:xfrm>
            <a:off x="838201" y="1825625"/>
            <a:ext cx="4660900" cy="4351338"/>
          </a:xfrm>
        </p:spPr>
        <p:txBody>
          <a:bodyPr/>
          <a:lstStyle/>
          <a:p>
            <a:r>
              <a:rPr lang="en-US" dirty="0" smtClean="0"/>
              <a:t>Two options, both involve termination of on-street bike lane:</a:t>
            </a:r>
          </a:p>
          <a:p>
            <a:pPr lvl="1"/>
            <a:r>
              <a:rPr lang="en-US" dirty="0" smtClean="0"/>
              <a:t>End bike lane, transition to shared lane, circulate single file with traffic</a:t>
            </a:r>
          </a:p>
          <a:p>
            <a:pPr lvl="1"/>
            <a:r>
              <a:rPr lang="en-US" dirty="0" smtClean="0"/>
              <a:t>Slip ramp onto sidewalk, widen sidewalk to shared use path (8-10’ typ.)</a:t>
            </a:r>
          </a:p>
          <a:p>
            <a:pPr lvl="1"/>
            <a:r>
              <a:rPr lang="en-US" dirty="0" smtClean="0"/>
              <a:t>Shared lane yield to bikes sign common</a:t>
            </a:r>
            <a:endParaRPr lang="en-US" dirty="0"/>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7" descr="roundabout 9.jpg"/>
          <p:cNvPicPr>
            <a:picLocks noChangeAspect="1"/>
          </p:cNvPicPr>
          <p:nvPr/>
        </p:nvPicPr>
        <p:blipFill rotWithShape="1">
          <a:blip r:embed="rId4" cstate="print">
            <a:extLst>
              <a:ext uri="{28A0092B-C50C-407E-A947-70E740481C1C}">
                <a14:useLocalDpi xmlns:a14="http://schemas.microsoft.com/office/drawing/2010/main" val="0"/>
              </a:ext>
            </a:extLst>
          </a:blip>
          <a:srcRect t="-1"/>
          <a:stretch/>
        </p:blipFill>
        <p:spPr>
          <a:xfrm>
            <a:off x="5683524" y="434326"/>
            <a:ext cx="6327071" cy="5684694"/>
          </a:xfrm>
          <a:prstGeom prst="rect">
            <a:avLst/>
          </a:prstGeom>
          <a:ln>
            <a:solidFill>
              <a:schemeClr val="tx1"/>
            </a:solidFill>
          </a:ln>
        </p:spPr>
      </p:pic>
      <p:pic>
        <p:nvPicPr>
          <p:cNvPr id="12" name="Content Placeholder 9" descr="roundabout 6.jp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672255" y="439088"/>
            <a:ext cx="6338340" cy="5795819"/>
          </a:xfrm>
          <a:prstGeom prst="rect">
            <a:avLst/>
          </a:prstGeom>
          <a:ln>
            <a:solidFill>
              <a:schemeClr val="tx1"/>
            </a:solidFill>
          </a:ln>
        </p:spPr>
      </p:pic>
    </p:spTree>
    <p:extLst>
      <p:ext uri="{BB962C8B-B14F-4D97-AF65-F5344CB8AC3E}">
        <p14:creationId xmlns:p14="http://schemas.microsoft.com/office/powerpoint/2010/main" val="402191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Median Refuge Island</a:t>
            </a:r>
            <a:endParaRPr lang="en-US" sz="3600" dirty="0"/>
          </a:p>
        </p:txBody>
      </p:sp>
      <p:sp>
        <p:nvSpPr>
          <p:cNvPr id="7" name="Rectangle 6"/>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
        <p:nvSpPr>
          <p:cNvPr id="5" name="Content Placeholder 4"/>
          <p:cNvSpPr>
            <a:spLocks noGrp="1"/>
          </p:cNvSpPr>
          <p:nvPr>
            <p:ph sz="half" idx="1"/>
          </p:nvPr>
        </p:nvSpPr>
        <p:spPr>
          <a:xfrm>
            <a:off x="838200" y="1825625"/>
            <a:ext cx="4597400" cy="4351338"/>
          </a:xfrm>
        </p:spPr>
        <p:txBody>
          <a:bodyPr>
            <a:normAutofit/>
          </a:bodyPr>
          <a:lstStyle/>
          <a:p>
            <a:r>
              <a:rPr lang="en-US" dirty="0" smtClean="0"/>
              <a:t>Barrier curb (or painted) median, provides room for crossing one lane or lane group at a time</a:t>
            </a:r>
          </a:p>
          <a:p>
            <a:r>
              <a:rPr lang="en-US" dirty="0" smtClean="0"/>
              <a:t>IDOT draft application guidance based on speed, volume, and number of lanes</a:t>
            </a:r>
          </a:p>
          <a:p>
            <a:pPr lvl="1"/>
            <a:r>
              <a:rPr lang="en-US" dirty="0" smtClean="0"/>
              <a:t>Also informs when to supplement with signage, pavement markings, beacons</a:t>
            </a:r>
            <a:endParaRPr lang="en-US" dirty="0"/>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9F4210FA-FB74-441F-889B-D632E5686BB0}"/>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5588000" y="1825625"/>
            <a:ext cx="6375400" cy="4367213"/>
          </a:xfrm>
          <a:prstGeom prst="rect">
            <a:avLst/>
          </a:prstGeom>
          <a:ln>
            <a:solidFill>
              <a:schemeClr val="tx1"/>
            </a:solidFill>
          </a:ln>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588000" y="1825625"/>
            <a:ext cx="6375400" cy="4367213"/>
          </a:xfrm>
          <a:prstGeom prst="rect">
            <a:avLst/>
          </a:prstGeom>
        </p:spPr>
      </p:pic>
    </p:spTree>
    <p:extLst>
      <p:ext uri="{BB962C8B-B14F-4D97-AF65-F5344CB8AC3E}">
        <p14:creationId xmlns:p14="http://schemas.microsoft.com/office/powerpoint/2010/main" val="159499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Neighborhood Greenway</a:t>
            </a:r>
            <a:endParaRPr lang="en-US" sz="3600" dirty="0"/>
          </a:p>
        </p:txBody>
      </p:sp>
      <p:sp>
        <p:nvSpPr>
          <p:cNvPr id="3" name="Content Placeholder 2"/>
          <p:cNvSpPr>
            <a:spLocks noGrp="1"/>
          </p:cNvSpPr>
          <p:nvPr>
            <p:ph sz="half" idx="1"/>
          </p:nvPr>
        </p:nvSpPr>
        <p:spPr/>
        <p:txBody>
          <a:bodyPr/>
          <a:lstStyle/>
          <a:p>
            <a:r>
              <a:rPr lang="en-US" dirty="0" smtClean="0"/>
              <a:t>Roadways that prioritize bicycle travel</a:t>
            </a:r>
          </a:p>
          <a:p>
            <a:pPr lvl="1"/>
            <a:r>
              <a:rPr lang="en-US" dirty="0" smtClean="0"/>
              <a:t>Uses traffic calming to keep motor vehicle speeds and volumes at a suitable level</a:t>
            </a:r>
          </a:p>
          <a:p>
            <a:pPr lvl="2"/>
            <a:r>
              <a:rPr lang="en-US" dirty="0" smtClean="0"/>
              <a:t>≤ 3,000 ADT (≤ 1,500 preferred)</a:t>
            </a:r>
          </a:p>
          <a:p>
            <a:pPr lvl="2"/>
            <a:r>
              <a:rPr lang="en-US" dirty="0" smtClean="0"/>
              <a:t>≤ 25 mph (≤ 20 mph preferred)</a:t>
            </a:r>
          </a:p>
          <a:p>
            <a:pPr lvl="1"/>
            <a:r>
              <a:rPr lang="en-US" dirty="0" smtClean="0"/>
              <a:t>Run parallel to a busy/stressful/direct route</a:t>
            </a:r>
          </a:p>
          <a:p>
            <a:pPr lvl="1"/>
            <a:r>
              <a:rPr lang="en-US" dirty="0" smtClean="0"/>
              <a:t>Maintains network connectivity</a:t>
            </a:r>
          </a:p>
          <a:p>
            <a:pPr lvl="1"/>
            <a:endParaRPr lang="en-US" dirty="0"/>
          </a:p>
        </p:txBody>
      </p:sp>
      <p:sp>
        <p:nvSpPr>
          <p:cNvPr id="4" name="Content Placeholder 3"/>
          <p:cNvSpPr>
            <a:spLocks noGrp="1"/>
          </p:cNvSpPr>
          <p:nvPr>
            <p:ph sz="half" idx="2"/>
          </p:nvPr>
        </p:nvSpPr>
        <p:spPr/>
        <p:txBody>
          <a:bodyPr/>
          <a:lstStyle/>
          <a:p>
            <a:endParaRPr lang="en-US" dirty="0"/>
          </a:p>
        </p:txBody>
      </p:sp>
      <p:sp>
        <p:nvSpPr>
          <p:cNvPr id="7" name="Rectangle 6"/>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Image result for glenwood greenway chica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197601" y="1426441"/>
            <a:ext cx="5908736" cy="49228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8"/>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Tree>
    <p:extLst>
      <p:ext uri="{BB962C8B-B14F-4D97-AF65-F5344CB8AC3E}">
        <p14:creationId xmlns:p14="http://schemas.microsoft.com/office/powerpoint/2010/main" val="41813607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Neighborhood Greenway</a:t>
            </a:r>
            <a:endParaRPr lang="en-US" sz="3600" dirty="0"/>
          </a:p>
        </p:txBody>
      </p:sp>
      <p:sp>
        <p:nvSpPr>
          <p:cNvPr id="7" name="Rectangle 6"/>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996130" y="1825625"/>
            <a:ext cx="4865740" cy="43513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6278177" y="1825625"/>
            <a:ext cx="4969645" cy="43513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Tree>
    <p:extLst>
      <p:ext uri="{BB962C8B-B14F-4D97-AF65-F5344CB8AC3E}">
        <p14:creationId xmlns:p14="http://schemas.microsoft.com/office/powerpoint/2010/main" val="26270048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Neighborhood Greenway</a:t>
            </a:r>
            <a:endParaRPr lang="en-US" sz="3600" dirty="0"/>
          </a:p>
        </p:txBody>
      </p:sp>
      <p:sp>
        <p:nvSpPr>
          <p:cNvPr id="3" name="Content Placeholder 2"/>
          <p:cNvSpPr>
            <a:spLocks noGrp="1"/>
          </p:cNvSpPr>
          <p:nvPr>
            <p:ph sz="half" idx="1"/>
          </p:nvPr>
        </p:nvSpPr>
        <p:spPr/>
        <p:txBody>
          <a:bodyPr/>
          <a:lstStyle/>
          <a:p>
            <a:r>
              <a:rPr lang="en-US" dirty="0" smtClean="0"/>
              <a:t>Reorient Stop Signs</a:t>
            </a:r>
          </a:p>
          <a:p>
            <a:r>
              <a:rPr lang="en-US" dirty="0" smtClean="0"/>
              <a:t>Speed Humps</a:t>
            </a:r>
          </a:p>
          <a:p>
            <a:r>
              <a:rPr lang="en-US" dirty="0" smtClean="0"/>
              <a:t>Curb Extensions</a:t>
            </a:r>
          </a:p>
          <a:p>
            <a:r>
              <a:rPr lang="en-US" dirty="0" smtClean="0"/>
              <a:t>Partial Closures</a:t>
            </a:r>
          </a:p>
          <a:p>
            <a:r>
              <a:rPr lang="en-US" dirty="0"/>
              <a:t>Median Diverters</a:t>
            </a:r>
          </a:p>
          <a:p>
            <a:r>
              <a:rPr lang="en-US" dirty="0" smtClean="0"/>
              <a:t>Neighborhood Easements</a:t>
            </a:r>
            <a:endParaRPr lang="en-US" dirty="0"/>
          </a:p>
        </p:txBody>
      </p:sp>
      <p:sp>
        <p:nvSpPr>
          <p:cNvPr id="7" name="Rectangle 6"/>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p:cNvSpPr>
            <a:spLocks noGrp="1"/>
          </p:cNvSpPr>
          <p:nvPr>
            <p:ph sz="half" idx="2"/>
          </p:nvPr>
        </p:nvSpPr>
        <p:spPr/>
        <p:txBody>
          <a:bodyPr/>
          <a:lstStyle/>
          <a:p>
            <a:endParaRPr lang="en-US"/>
          </a:p>
        </p:txBody>
      </p:sp>
      <p:grpSp>
        <p:nvGrpSpPr>
          <p:cNvPr id="10" name="Group 9"/>
          <p:cNvGrpSpPr/>
          <p:nvPr/>
        </p:nvGrpSpPr>
        <p:grpSpPr>
          <a:xfrm>
            <a:off x="5711636" y="1684349"/>
            <a:ext cx="6190288" cy="4642716"/>
            <a:chOff x="2654300" y="-637309"/>
            <a:chExt cx="9315450" cy="6986588"/>
          </a:xfrm>
        </p:grpSpPr>
        <p:pic>
          <p:nvPicPr>
            <p:cNvPr id="11"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4300" y="-637309"/>
              <a:ext cx="9315450"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a:off x="9131300" y="-256309"/>
              <a:ext cx="914400" cy="914400"/>
            </a:xfrm>
            <a:prstGeom prst="ellipse">
              <a:avLst/>
            </a:prstGeom>
            <a:noFill/>
            <a:ln w="76200">
              <a:solidFill>
                <a:srgbClr val="2CA65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Oval 12"/>
            <p:cNvSpPr/>
            <p:nvPr/>
          </p:nvSpPr>
          <p:spPr>
            <a:xfrm>
              <a:off x="5816600" y="-103909"/>
              <a:ext cx="914400" cy="914400"/>
            </a:xfrm>
            <a:prstGeom prst="ellipse">
              <a:avLst/>
            </a:prstGeom>
            <a:noFill/>
            <a:ln w="76200">
              <a:solidFill>
                <a:srgbClr val="2CA65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1636" y="2167965"/>
            <a:ext cx="6190288" cy="3675484"/>
          </a:xfrm>
          <a:prstGeom prst="rect">
            <a:avLst/>
          </a:prstGeom>
        </p:spPr>
      </p:pic>
      <p:pic>
        <p:nvPicPr>
          <p:cNvPr id="7170" name="Picture 2" descr="Image result for cdot sinusoidal speed hu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2664" y="2683353"/>
            <a:ext cx="6208232" cy="26447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2664" y="2162638"/>
            <a:ext cx="6208232" cy="3686138"/>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1116" y="2168768"/>
            <a:ext cx="6191329" cy="3673878"/>
          </a:xfrm>
          <a:prstGeom prst="rect">
            <a:avLst/>
          </a:prstGeom>
        </p:spPr>
      </p:pic>
      <p:pic>
        <p:nvPicPr>
          <p:cNvPr id="19" name="Google Shape;320;p39"/>
          <p:cNvPicPr preferRelativeResize="0"/>
          <p:nvPr/>
        </p:nvPicPr>
        <p:blipFill rotWithShape="1">
          <a:blip r:embed="rId8" cstate="print">
            <a:alphaModFix/>
            <a:extLst>
              <a:ext uri="{28A0092B-C50C-407E-A947-70E740481C1C}">
                <a14:useLocalDpi xmlns:a14="http://schemas.microsoft.com/office/drawing/2010/main" val="0"/>
              </a:ext>
            </a:extLst>
          </a:blip>
          <a:srcRect/>
          <a:stretch/>
        </p:blipFill>
        <p:spPr>
          <a:xfrm>
            <a:off x="5720088" y="1690688"/>
            <a:ext cx="6173385" cy="4630039"/>
          </a:xfrm>
          <a:prstGeom prst="rect">
            <a:avLst/>
          </a:prstGeom>
          <a:noFill/>
          <a:ln>
            <a:noFill/>
          </a:ln>
        </p:spPr>
      </p:pic>
      <p:sp>
        <p:nvSpPr>
          <p:cNvPr id="20" name="Rectangle 19"/>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Tree>
    <p:extLst>
      <p:ext uri="{BB962C8B-B14F-4D97-AF65-F5344CB8AC3E}">
        <p14:creationId xmlns:p14="http://schemas.microsoft.com/office/powerpoint/2010/main" val="309729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fade">
                                      <p:cBhvr>
                                        <p:cTn id="10" dur="5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xit" presetSubtype="0" fill="hold" nodeType="withEffect">
                                  <p:stCondLst>
                                    <p:cond delay="0"/>
                                  </p:stCondLst>
                                  <p:childTnLst>
                                    <p:animEffect transition="out" filter="fade">
                                      <p:cBhvr>
                                        <p:cTn id="17" dur="500"/>
                                        <p:tgtEl>
                                          <p:spTgt spid="7170"/>
                                        </p:tgtEl>
                                      </p:cBhvr>
                                    </p:animEffect>
                                    <p:set>
                                      <p:cBhvr>
                                        <p:cTn id="18" dur="1" fill="hold">
                                          <p:stCondLst>
                                            <p:cond delay="499"/>
                                          </p:stCondLst>
                                        </p:cTn>
                                        <p:tgtEl>
                                          <p:spTgt spid="717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xit" presetSubtype="0" fill="hold" nodeType="with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xit" presetSubtype="0" fill="hold" nodeType="withEffect">
                                  <p:stCondLst>
                                    <p:cond delay="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xit" presetSubtype="0" fill="hold" nodeType="withEffect">
                                  <p:stCondLst>
                                    <p:cond delay="0"/>
                                  </p:stCondLst>
                                  <p:childTnLst>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Principles</a:t>
            </a:r>
            <a:endParaRPr lang="en-US" sz="3600" dirty="0"/>
          </a:p>
        </p:txBody>
      </p:sp>
      <p:sp>
        <p:nvSpPr>
          <p:cNvPr id="5" name="Rectangle 4"/>
          <p:cNvSpPr/>
          <p:nvPr/>
        </p:nvSpPr>
        <p:spPr bwMode="auto">
          <a:xfrm>
            <a:off x="447152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endParaRPr>
          </a:p>
        </p:txBody>
      </p:sp>
      <p:sp>
        <p:nvSpPr>
          <p:cNvPr id="6" name="TextBox 19"/>
          <p:cNvSpPr txBox="1">
            <a:spLocks noChangeArrowheads="1"/>
          </p:cNvSpPr>
          <p:nvPr/>
        </p:nvSpPr>
        <p:spPr bwMode="auto">
          <a:xfrm>
            <a:off x="459375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PRINCIPLES</a:t>
            </a:r>
            <a:endParaRPr lang="en-US" sz="800" b="1" dirty="0">
              <a:solidFill>
                <a:schemeClr val="bg1"/>
              </a:solidFill>
              <a:latin typeface="Gill Sans MT" pitchFamily="34" charset="0"/>
            </a:endParaRPr>
          </a:p>
        </p:txBody>
      </p:sp>
      <p:sp>
        <p:nvSpPr>
          <p:cNvPr id="9" name="Content Placeholder 8"/>
          <p:cNvSpPr>
            <a:spLocks noGrp="1"/>
          </p:cNvSpPr>
          <p:nvPr>
            <p:ph sz="half" idx="1"/>
          </p:nvPr>
        </p:nvSpPr>
        <p:spPr>
          <a:xfrm>
            <a:off x="838200" y="1825625"/>
            <a:ext cx="4372429" cy="4351338"/>
          </a:xfrm>
        </p:spPr>
        <p:txBody>
          <a:bodyPr>
            <a:normAutofit/>
          </a:bodyPr>
          <a:lstStyle/>
          <a:p>
            <a:r>
              <a:rPr lang="en-US" dirty="0"/>
              <a:t>Metrics</a:t>
            </a:r>
          </a:p>
          <a:p>
            <a:pPr lvl="1"/>
            <a:r>
              <a:rPr lang="en-US" dirty="0"/>
              <a:t>Level of Service (LOS/BLOS)</a:t>
            </a:r>
          </a:p>
          <a:p>
            <a:pPr lvl="1"/>
            <a:r>
              <a:rPr lang="en-US" dirty="0"/>
              <a:t>Level of Traffic Stress (LTS/BLTS)</a:t>
            </a:r>
          </a:p>
          <a:p>
            <a:pPr lvl="1"/>
            <a:r>
              <a:rPr lang="en-US" dirty="0"/>
              <a:t>Who is the Bicycling Population?</a:t>
            </a:r>
          </a:p>
          <a:p>
            <a:endParaRPr lang="en-US" dirty="0"/>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95850" y="15875"/>
            <a:ext cx="6391158" cy="6391158"/>
          </a:xfrm>
          <a:ln>
            <a:solidFill>
              <a:schemeClr val="tx1"/>
            </a:solidFill>
          </a:ln>
        </p:spPr>
      </p:pic>
      <p:sp>
        <p:nvSpPr>
          <p:cNvPr id="17" name="TextBox 16"/>
          <p:cNvSpPr txBox="1"/>
          <p:nvPr/>
        </p:nvSpPr>
        <p:spPr>
          <a:xfrm rot="16200000">
            <a:off x="3770615" y="4763418"/>
            <a:ext cx="3656252" cy="307777"/>
          </a:xfrm>
          <a:prstGeom prst="rect">
            <a:avLst/>
          </a:prstGeom>
          <a:noFill/>
        </p:spPr>
        <p:txBody>
          <a:bodyPr wrap="square" rtlCol="0">
            <a:spAutoFit/>
          </a:bodyPr>
          <a:lstStyle/>
          <a:p>
            <a:pPr algn="r"/>
            <a:r>
              <a:rPr lang="en-US" sz="1400" dirty="0" smtClean="0"/>
              <a:t>Image Source: Fehr &amp; Peers, one.jack.design</a:t>
            </a:r>
            <a:endParaRPr lang="en-US" sz="1400" dirty="0"/>
          </a:p>
        </p:txBody>
      </p:sp>
      <p:sp>
        <p:nvSpPr>
          <p:cNvPr id="18" name="Rectangle 17"/>
          <p:cNvSpPr/>
          <p:nvPr/>
        </p:nvSpPr>
        <p:spPr>
          <a:xfrm>
            <a:off x="5939957" y="4001294"/>
            <a:ext cx="6233900" cy="207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5964659" y="4019890"/>
            <a:ext cx="6098178" cy="161586"/>
            <a:chOff x="5791200" y="3837076"/>
            <a:chExt cx="6098178" cy="161586"/>
          </a:xfrm>
        </p:grpSpPr>
        <p:sp>
          <p:nvSpPr>
            <p:cNvPr id="10" name="TextBox 9"/>
            <p:cNvSpPr txBox="1"/>
            <p:nvPr/>
          </p:nvSpPr>
          <p:spPr>
            <a:xfrm>
              <a:off x="5791200" y="3837079"/>
              <a:ext cx="1028700" cy="161583"/>
            </a:xfrm>
            <a:prstGeom prst="rect">
              <a:avLst/>
            </a:prstGeom>
            <a:solidFill>
              <a:schemeClr val="bg1"/>
            </a:solidFill>
          </p:spPr>
          <p:txBody>
            <a:bodyPr wrap="square" lIns="0" tIns="0" rIns="0" bIns="0" rtlCol="0">
              <a:spAutoFit/>
            </a:bodyPr>
            <a:lstStyle/>
            <a:p>
              <a:pPr algn="ctr"/>
              <a:r>
                <a:rPr lang="en-US" sz="1050" dirty="0" smtClean="0"/>
                <a:t>Number of Lanes</a:t>
              </a:r>
              <a:endParaRPr lang="en-US" sz="1050" dirty="0"/>
            </a:p>
          </p:txBody>
        </p:sp>
        <p:sp>
          <p:nvSpPr>
            <p:cNvPr id="11" name="TextBox 10"/>
            <p:cNvSpPr txBox="1"/>
            <p:nvPr/>
          </p:nvSpPr>
          <p:spPr>
            <a:xfrm>
              <a:off x="6819900" y="3837079"/>
              <a:ext cx="1028700" cy="161583"/>
            </a:xfrm>
            <a:prstGeom prst="rect">
              <a:avLst/>
            </a:prstGeom>
            <a:solidFill>
              <a:schemeClr val="bg1"/>
            </a:solidFill>
          </p:spPr>
          <p:txBody>
            <a:bodyPr wrap="square" lIns="0" tIns="0" rIns="0" bIns="0" rtlCol="0">
              <a:spAutoFit/>
            </a:bodyPr>
            <a:lstStyle/>
            <a:p>
              <a:pPr algn="ctr"/>
              <a:r>
                <a:rPr lang="en-US" sz="1050" dirty="0" smtClean="0"/>
                <a:t>Traffic Speed</a:t>
              </a:r>
              <a:endParaRPr lang="en-US" sz="1050" dirty="0"/>
            </a:p>
          </p:txBody>
        </p:sp>
        <p:sp>
          <p:nvSpPr>
            <p:cNvPr id="12" name="TextBox 11"/>
            <p:cNvSpPr txBox="1"/>
            <p:nvPr/>
          </p:nvSpPr>
          <p:spPr>
            <a:xfrm>
              <a:off x="7719275" y="3837079"/>
              <a:ext cx="1028700" cy="161583"/>
            </a:xfrm>
            <a:prstGeom prst="rect">
              <a:avLst/>
            </a:prstGeom>
            <a:solidFill>
              <a:schemeClr val="bg1"/>
            </a:solidFill>
          </p:spPr>
          <p:txBody>
            <a:bodyPr wrap="square" lIns="0" tIns="0" rIns="0" bIns="0" rtlCol="0">
              <a:spAutoFit/>
            </a:bodyPr>
            <a:lstStyle/>
            <a:p>
              <a:pPr algn="ctr"/>
              <a:r>
                <a:rPr lang="en-US" sz="1050" dirty="0" smtClean="0"/>
                <a:t>Volume/Type</a:t>
              </a:r>
              <a:endParaRPr lang="en-US" sz="1050" dirty="0"/>
            </a:p>
          </p:txBody>
        </p:sp>
        <p:sp>
          <p:nvSpPr>
            <p:cNvPr id="13" name="TextBox 12"/>
            <p:cNvSpPr txBox="1"/>
            <p:nvPr/>
          </p:nvSpPr>
          <p:spPr>
            <a:xfrm>
              <a:off x="8747975" y="3837078"/>
              <a:ext cx="1028700" cy="161583"/>
            </a:xfrm>
            <a:prstGeom prst="rect">
              <a:avLst/>
            </a:prstGeom>
            <a:solidFill>
              <a:schemeClr val="bg1"/>
            </a:solidFill>
          </p:spPr>
          <p:txBody>
            <a:bodyPr wrap="square" lIns="0" tIns="0" rIns="0" bIns="0" rtlCol="0">
              <a:spAutoFit/>
            </a:bodyPr>
            <a:lstStyle/>
            <a:p>
              <a:pPr algn="ctr"/>
              <a:r>
                <a:rPr lang="en-US" sz="1050" dirty="0" smtClean="0"/>
                <a:t>Exclusive Space</a:t>
              </a:r>
              <a:endParaRPr lang="en-US" sz="1050" dirty="0"/>
            </a:p>
          </p:txBody>
        </p:sp>
        <p:sp>
          <p:nvSpPr>
            <p:cNvPr id="14" name="TextBox 13"/>
            <p:cNvSpPr txBox="1"/>
            <p:nvPr/>
          </p:nvSpPr>
          <p:spPr>
            <a:xfrm>
              <a:off x="9776675" y="3837077"/>
              <a:ext cx="1028700" cy="161583"/>
            </a:xfrm>
            <a:prstGeom prst="rect">
              <a:avLst/>
            </a:prstGeom>
            <a:solidFill>
              <a:schemeClr val="bg1"/>
            </a:solidFill>
          </p:spPr>
          <p:txBody>
            <a:bodyPr wrap="square" lIns="0" tIns="0" rIns="0" bIns="0" rtlCol="0">
              <a:spAutoFit/>
            </a:bodyPr>
            <a:lstStyle/>
            <a:p>
              <a:pPr algn="ctr"/>
              <a:r>
                <a:rPr lang="en-US" sz="1050" dirty="0" smtClean="0"/>
                <a:t>Facility Width</a:t>
              </a:r>
              <a:endParaRPr lang="en-US" sz="1050" dirty="0"/>
            </a:p>
          </p:txBody>
        </p:sp>
        <p:sp>
          <p:nvSpPr>
            <p:cNvPr id="15" name="TextBox 14"/>
            <p:cNvSpPr txBox="1"/>
            <p:nvPr/>
          </p:nvSpPr>
          <p:spPr>
            <a:xfrm>
              <a:off x="10696008" y="3837076"/>
              <a:ext cx="1193370" cy="161583"/>
            </a:xfrm>
            <a:prstGeom prst="rect">
              <a:avLst/>
            </a:prstGeom>
            <a:solidFill>
              <a:schemeClr val="bg1"/>
            </a:solidFill>
          </p:spPr>
          <p:txBody>
            <a:bodyPr wrap="square" lIns="0" tIns="0" rIns="0" bIns="0" rtlCol="0">
              <a:spAutoFit/>
            </a:bodyPr>
            <a:lstStyle/>
            <a:p>
              <a:pPr algn="ctr"/>
              <a:r>
                <a:rPr lang="en-US" sz="1050" dirty="0" smtClean="0"/>
                <a:t>Buffers/Barriers</a:t>
              </a:r>
              <a:endParaRPr lang="en-US" sz="1050" dirty="0"/>
            </a:p>
          </p:txBody>
        </p:sp>
      </p:grpSp>
      <p:sp>
        <p:nvSpPr>
          <p:cNvPr id="19" name="Rectangle 1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34559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9569"/>
            <a:ext cx="12192000" cy="6858000"/>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6" y="-542334"/>
            <a:ext cx="12201833" cy="6863531"/>
          </a:xfrm>
          <a:prstGeom prst="rect">
            <a:avLst/>
          </a:prstGeom>
        </p:spPr>
      </p:pic>
      <p:pic>
        <p:nvPicPr>
          <p:cNvPr id="18" name="Content Placeholder 17"/>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0" y="-538938"/>
            <a:ext cx="12192000" cy="6856739"/>
          </a:xfrm>
          <a:prstGeom prst="rect">
            <a:avLst/>
          </a:prstGeom>
        </p:spPr>
      </p:pic>
      <p:pic>
        <p:nvPicPr>
          <p:cNvPr id="5" name="Content Placeholder 4"/>
          <p:cNvPicPr>
            <a:picLocks noGrp="1" noChangeAspect="1"/>
          </p:cNvPicPr>
          <p:nvPr>
            <p:ph sz="half" idx="1"/>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539569"/>
            <a:ext cx="12192000" cy="6858000"/>
          </a:xfr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03" y="-542889"/>
            <a:ext cx="12203807" cy="6864641"/>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4598520" y="960619"/>
            <a:ext cx="6858000" cy="3857625"/>
          </a:xfrm>
          <a:prstGeom prst="rect">
            <a:avLst/>
          </a:prstGeom>
        </p:spPr>
      </p:pic>
      <p:pic>
        <p:nvPicPr>
          <p:cNvPr id="23" name="Picture 22"/>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5400000">
            <a:off x="735977" y="960619"/>
            <a:ext cx="6858000" cy="3857625"/>
          </a:xfrm>
          <a:prstGeom prst="rect">
            <a:avLst/>
          </a:prstGeom>
        </p:spPr>
      </p:pic>
      <p:sp>
        <p:nvSpPr>
          <p:cNvPr id="2" name="Title 1"/>
          <p:cNvSpPr>
            <a:spLocks noGrp="1"/>
          </p:cNvSpPr>
          <p:nvPr>
            <p:ph type="title"/>
          </p:nvPr>
        </p:nvSpPr>
        <p:spPr/>
        <p:txBody>
          <a:bodyPr>
            <a:normAutofit/>
          </a:bodyPr>
          <a:lstStyle/>
          <a:p>
            <a:r>
              <a:rPr lang="en-US" sz="3600" dirty="0" smtClean="0"/>
              <a:t>Neighborhood Greenway</a:t>
            </a:r>
            <a:endParaRPr lang="en-US" sz="3600" dirty="0"/>
          </a:p>
        </p:txBody>
      </p:sp>
      <p:sp>
        <p:nvSpPr>
          <p:cNvPr id="7" name="Rectangle 6"/>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bwMode="auto">
          <a:xfrm>
            <a:off x="597647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TextBox 22"/>
          <p:cNvSpPr txBox="1">
            <a:spLocks noChangeArrowheads="1"/>
          </p:cNvSpPr>
          <p:nvPr/>
        </p:nvSpPr>
        <p:spPr bwMode="auto">
          <a:xfrm>
            <a:off x="609870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ON STREET</a:t>
            </a:r>
            <a:endParaRPr lang="en-US" sz="800" b="1" dirty="0">
              <a:solidFill>
                <a:schemeClr val="bg1"/>
              </a:solidFill>
              <a:latin typeface="Gill Sans MT" pitchFamily="34" charset="0"/>
            </a:endParaRPr>
          </a:p>
        </p:txBody>
      </p:sp>
    </p:spTree>
    <p:extLst>
      <p:ext uri="{BB962C8B-B14F-4D97-AF65-F5344CB8AC3E}">
        <p14:creationId xmlns:p14="http://schemas.microsoft.com/office/powerpoint/2010/main" val="82704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24"/>
                                        </p:tgtEl>
                                      </p:cBhvr>
                                    </p:animEffect>
                                    <p:set>
                                      <p:cBhvr>
                                        <p:cTn id="45" dur="1" fill="hold">
                                          <p:stCondLst>
                                            <p:cond delay="499"/>
                                          </p:stCondLst>
                                        </p:cTn>
                                        <p:tgtEl>
                                          <p:spTgt spid="24"/>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Off Street – Shared Use Path</a:t>
            </a:r>
            <a:endParaRPr lang="en-US" sz="3600" dirty="0"/>
          </a:p>
        </p:txBody>
      </p:sp>
      <p:sp>
        <p:nvSpPr>
          <p:cNvPr id="3" name="Content Placeholder 2"/>
          <p:cNvSpPr>
            <a:spLocks noGrp="1"/>
          </p:cNvSpPr>
          <p:nvPr>
            <p:ph sz="half" idx="1"/>
          </p:nvPr>
        </p:nvSpPr>
        <p:spPr/>
        <p:txBody>
          <a:bodyPr/>
          <a:lstStyle/>
          <a:p>
            <a:r>
              <a:rPr lang="en-US" dirty="0" smtClean="0"/>
              <a:t>10’ minimum, 12’ preferred</a:t>
            </a:r>
          </a:p>
          <a:p>
            <a:r>
              <a:rPr lang="en-US" dirty="0" smtClean="0"/>
              <a:t>8’ acceptable for short distances</a:t>
            </a:r>
          </a:p>
          <a:p>
            <a:pPr lvl="1"/>
            <a:r>
              <a:rPr lang="en-US" dirty="0" smtClean="0"/>
              <a:t>A narrow segment is better than a gap</a:t>
            </a:r>
          </a:p>
          <a:p>
            <a:r>
              <a:rPr lang="en-US" dirty="0" smtClean="0"/>
              <a:t>Stripe your shoulders and edge lines if you have high ADT or need to separate bicycle and pedestrian conflicts</a:t>
            </a:r>
          </a:p>
          <a:p>
            <a:pPr lvl="1"/>
            <a:r>
              <a:rPr lang="en-US" dirty="0" smtClean="0"/>
              <a:t>Otherwise, save a little $ on the project</a:t>
            </a:r>
            <a:endParaRPr lang="en-US" dirty="0"/>
          </a:p>
        </p:txBody>
      </p:sp>
      <p:sp>
        <p:nvSpPr>
          <p:cNvPr id="5" name="Rectangle 4"/>
          <p:cNvSpPr/>
          <p:nvPr/>
        </p:nvSpPr>
        <p:spPr bwMode="auto">
          <a:xfrm>
            <a:off x="7483007"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TextBox 25"/>
          <p:cNvSpPr txBox="1">
            <a:spLocks noChangeArrowheads="1"/>
          </p:cNvSpPr>
          <p:nvPr/>
        </p:nvSpPr>
        <p:spPr bwMode="auto">
          <a:xfrm>
            <a:off x="7605245"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OFF STREET</a:t>
            </a:r>
            <a:endParaRPr lang="en-US" sz="800" b="1" dirty="0">
              <a:solidFill>
                <a:schemeClr val="bg1"/>
              </a:solidFill>
              <a:latin typeface="Gill Sans MT" pitchFamily="34" charset="0"/>
            </a:endParaRPr>
          </a:p>
        </p:txBody>
      </p:sp>
      <p:sp>
        <p:nvSpPr>
          <p:cNvPr id="7" name="Rectangle 6"/>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12"/>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6115050" y="1825625"/>
            <a:ext cx="6019800" cy="4381383"/>
          </a:xfrm>
          <a:prstGeom prst="rect">
            <a:avLst/>
          </a:prstGeom>
          <a:ln>
            <a:solidFill>
              <a:schemeClr val="tx1"/>
            </a:solidFill>
          </a:ln>
        </p:spPr>
      </p:pic>
    </p:spTree>
    <p:extLst>
      <p:ext uri="{BB962C8B-B14F-4D97-AF65-F5344CB8AC3E}">
        <p14:creationId xmlns:p14="http://schemas.microsoft.com/office/powerpoint/2010/main" val="121560737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Off Street – Shared Use Path</a:t>
            </a:r>
            <a:endParaRPr lang="en-US" sz="3600" dirty="0"/>
          </a:p>
        </p:txBody>
      </p:sp>
      <p:sp>
        <p:nvSpPr>
          <p:cNvPr id="4" name="Content Placeholder 3"/>
          <p:cNvSpPr>
            <a:spLocks noGrp="1"/>
          </p:cNvSpPr>
          <p:nvPr>
            <p:ph sz="half" idx="2"/>
          </p:nvPr>
        </p:nvSpPr>
        <p:spPr>
          <a:xfrm>
            <a:off x="4838700" y="1825625"/>
            <a:ext cx="5181600" cy="4351338"/>
          </a:xfrm>
        </p:spPr>
        <p:txBody>
          <a:bodyPr/>
          <a:lstStyle/>
          <a:p>
            <a:endParaRPr lang="en-US" dirty="0"/>
          </a:p>
        </p:txBody>
      </p:sp>
      <p:sp>
        <p:nvSpPr>
          <p:cNvPr id="5" name="Rectangle 4"/>
          <p:cNvSpPr/>
          <p:nvPr/>
        </p:nvSpPr>
        <p:spPr bwMode="auto">
          <a:xfrm>
            <a:off x="7483007"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TextBox 25"/>
          <p:cNvSpPr txBox="1">
            <a:spLocks noChangeArrowheads="1"/>
          </p:cNvSpPr>
          <p:nvPr/>
        </p:nvSpPr>
        <p:spPr bwMode="auto">
          <a:xfrm>
            <a:off x="7605245"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OFF STREET</a:t>
            </a:r>
            <a:endParaRPr lang="en-US" sz="800" b="1" dirty="0">
              <a:solidFill>
                <a:schemeClr val="bg1"/>
              </a:solidFill>
              <a:latin typeface="Gill Sans MT" pitchFamily="34" charset="0"/>
            </a:endParaRPr>
          </a:p>
        </p:txBody>
      </p:sp>
      <p:sp>
        <p:nvSpPr>
          <p:cNvPr id="7" name="Rectangle 6"/>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8307" y="1269279"/>
            <a:ext cx="9144000" cy="5037138"/>
          </a:xfrm>
          <a:prstGeom prst="rect">
            <a:avLst/>
          </a:prstGeom>
          <a:noFill/>
          <a:ln w="9525">
            <a:noFill/>
            <a:miter lim="800000"/>
            <a:headEnd/>
            <a:tailEnd/>
          </a:ln>
        </p:spPr>
      </p:pic>
      <p:sp>
        <p:nvSpPr>
          <p:cNvPr id="9" name="TextBox 6"/>
          <p:cNvSpPr txBox="1">
            <a:spLocks noChangeArrowheads="1"/>
          </p:cNvSpPr>
          <p:nvPr/>
        </p:nvSpPr>
        <p:spPr bwMode="auto">
          <a:xfrm>
            <a:off x="4981107" y="2061442"/>
            <a:ext cx="2514600" cy="830997"/>
          </a:xfrm>
          <a:prstGeom prst="rect">
            <a:avLst/>
          </a:prstGeom>
          <a:solidFill>
            <a:schemeClr val="tx1"/>
          </a:solidFill>
          <a:ln w="9525">
            <a:solidFill>
              <a:schemeClr val="bg1"/>
            </a:solidFill>
            <a:miter lim="800000"/>
            <a:headEnd/>
            <a:tailEnd/>
          </a:ln>
        </p:spPr>
        <p:txBody>
          <a:bodyPr>
            <a:spAutoFit/>
          </a:bodyPr>
          <a:lstStyle/>
          <a:p>
            <a:r>
              <a:rPr lang="en-US" sz="2400" b="1" dirty="0">
                <a:solidFill>
                  <a:schemeClr val="bg1"/>
                </a:solidFill>
              </a:rPr>
              <a:t>Path: 		10’</a:t>
            </a:r>
          </a:p>
          <a:p>
            <a:r>
              <a:rPr lang="en-US" sz="2400" b="1" dirty="0">
                <a:solidFill>
                  <a:schemeClr val="bg1"/>
                </a:solidFill>
              </a:rPr>
              <a:t>Shoulder: 	2</a:t>
            </a:r>
            <a:r>
              <a:rPr lang="en-US" sz="2400" b="1" dirty="0" smtClean="0">
                <a:solidFill>
                  <a:schemeClr val="bg1"/>
                </a:solidFill>
              </a:rPr>
              <a:t>’</a:t>
            </a:r>
            <a:endParaRPr lang="en-US" sz="2400" b="1" dirty="0">
              <a:solidFill>
                <a:schemeClr val="bg1"/>
              </a:solidFill>
            </a:endParaRPr>
          </a:p>
        </p:txBody>
      </p:sp>
      <p:sp>
        <p:nvSpPr>
          <p:cNvPr id="10" name="TextBox 9"/>
          <p:cNvSpPr txBox="1"/>
          <p:nvPr/>
        </p:nvSpPr>
        <p:spPr>
          <a:xfrm>
            <a:off x="2999907" y="1982136"/>
            <a:ext cx="990600" cy="338554"/>
          </a:xfrm>
          <a:prstGeom prst="rect">
            <a:avLst/>
          </a:prstGeom>
          <a:solidFill>
            <a:schemeClr val="tx1"/>
          </a:solidFill>
        </p:spPr>
        <p:txBody>
          <a:bodyPr wrap="square" rtlCol="0">
            <a:spAutoFit/>
          </a:bodyPr>
          <a:lstStyle/>
          <a:p>
            <a:pPr algn="ctr"/>
            <a:r>
              <a:rPr lang="en-US" sz="1600" dirty="0" smtClean="0">
                <a:solidFill>
                  <a:schemeClr val="bg1"/>
                </a:solidFill>
              </a:rPr>
              <a:t>2ft. min</a:t>
            </a:r>
            <a:endParaRPr lang="en-US" sz="1600" dirty="0">
              <a:solidFill>
                <a:schemeClr val="bg1"/>
              </a:solidFill>
            </a:endParaRPr>
          </a:p>
        </p:txBody>
      </p:sp>
      <p:sp>
        <p:nvSpPr>
          <p:cNvPr id="11" name="TextBox 10"/>
          <p:cNvSpPr txBox="1"/>
          <p:nvPr/>
        </p:nvSpPr>
        <p:spPr>
          <a:xfrm>
            <a:off x="8410107" y="1982136"/>
            <a:ext cx="990600" cy="338554"/>
          </a:xfrm>
          <a:prstGeom prst="rect">
            <a:avLst/>
          </a:prstGeom>
          <a:solidFill>
            <a:schemeClr val="tx1"/>
          </a:solidFill>
        </p:spPr>
        <p:txBody>
          <a:bodyPr wrap="square" rtlCol="0">
            <a:spAutoFit/>
          </a:bodyPr>
          <a:lstStyle/>
          <a:p>
            <a:pPr algn="ctr"/>
            <a:r>
              <a:rPr lang="en-US" sz="1600" dirty="0" smtClean="0">
                <a:solidFill>
                  <a:schemeClr val="bg1"/>
                </a:solidFill>
              </a:rPr>
              <a:t>2ft. min</a:t>
            </a:r>
            <a:endParaRPr lang="en-US" sz="1600" dirty="0">
              <a:solidFill>
                <a:schemeClr val="bg1"/>
              </a:solidFill>
            </a:endParaRPr>
          </a:p>
        </p:txBody>
      </p:sp>
    </p:spTree>
    <p:extLst>
      <p:ext uri="{BB962C8B-B14F-4D97-AF65-F5344CB8AC3E}">
        <p14:creationId xmlns:p14="http://schemas.microsoft.com/office/powerpoint/2010/main" val="179624086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Off Street – Sidepath</a:t>
            </a:r>
            <a:endParaRPr lang="en-US" sz="3600" dirty="0"/>
          </a:p>
        </p:txBody>
      </p:sp>
      <p:sp>
        <p:nvSpPr>
          <p:cNvPr id="3" name="Content Placeholder 2"/>
          <p:cNvSpPr>
            <a:spLocks noGrp="1"/>
          </p:cNvSpPr>
          <p:nvPr>
            <p:ph sz="half" idx="1"/>
          </p:nvPr>
        </p:nvSpPr>
        <p:spPr/>
        <p:txBody>
          <a:bodyPr/>
          <a:lstStyle/>
          <a:p>
            <a:r>
              <a:rPr lang="en-US" dirty="0" smtClean="0"/>
              <a:t>A sidepath is a shared use path that is within 5’ of a roadway, rail, or waterway edge.</a:t>
            </a:r>
          </a:p>
          <a:p>
            <a:r>
              <a:rPr lang="en-US" dirty="0" smtClean="0"/>
              <a:t>AASHTO (and IDOT BDE) recommend 5’ minimum separation from traffic</a:t>
            </a:r>
          </a:p>
          <a:p>
            <a:pPr lvl="1"/>
            <a:r>
              <a:rPr lang="en-US" dirty="0" smtClean="0"/>
              <a:t>Wider separation may be needed adjacent to rail, steep grade changes, </a:t>
            </a:r>
            <a:endParaRPr lang="en-US" dirty="0"/>
          </a:p>
        </p:txBody>
      </p:sp>
      <p:sp>
        <p:nvSpPr>
          <p:cNvPr id="5" name="Rectangle 4"/>
          <p:cNvSpPr/>
          <p:nvPr/>
        </p:nvSpPr>
        <p:spPr bwMode="auto">
          <a:xfrm>
            <a:off x="7483007"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TextBox 25"/>
          <p:cNvSpPr txBox="1">
            <a:spLocks noChangeArrowheads="1"/>
          </p:cNvSpPr>
          <p:nvPr/>
        </p:nvSpPr>
        <p:spPr bwMode="auto">
          <a:xfrm>
            <a:off x="7605245"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OFF STREET</a:t>
            </a:r>
            <a:endParaRPr lang="en-US" sz="800" b="1" dirty="0">
              <a:solidFill>
                <a:schemeClr val="bg1"/>
              </a:solidFill>
              <a:latin typeface="Gill Sans MT" pitchFamily="34" charset="0"/>
            </a:endParaRPr>
          </a:p>
        </p:txBody>
      </p:sp>
      <p:sp>
        <p:nvSpPr>
          <p:cNvPr id="7" name="Rectangle 6"/>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Image result for rollins road bike path"/>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a:stretch/>
        </p:blipFill>
        <p:spPr bwMode="auto">
          <a:xfrm>
            <a:off x="5897973" y="1825625"/>
            <a:ext cx="6097418" cy="43513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13129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591" y="1825625"/>
            <a:ext cx="9626853" cy="4351338"/>
          </a:xfrm>
          <a:prstGeom prst="rect">
            <a:avLst/>
          </a:prstGeom>
          <a:ln>
            <a:solidFill>
              <a:schemeClr val="tx1"/>
            </a:solidFill>
          </a:ln>
        </p:spPr>
      </p:pic>
      <p:sp>
        <p:nvSpPr>
          <p:cNvPr id="2" name="Title 1"/>
          <p:cNvSpPr>
            <a:spLocks noGrp="1"/>
          </p:cNvSpPr>
          <p:nvPr>
            <p:ph type="title"/>
          </p:nvPr>
        </p:nvSpPr>
        <p:spPr/>
        <p:txBody>
          <a:bodyPr>
            <a:normAutofit/>
          </a:bodyPr>
          <a:lstStyle/>
          <a:p>
            <a:r>
              <a:rPr lang="en-US" sz="3600" dirty="0" smtClean="0"/>
              <a:t>Off Street –Transitions</a:t>
            </a:r>
            <a:endParaRPr lang="en-US" sz="3600" dirty="0"/>
          </a:p>
        </p:txBody>
      </p:sp>
      <p:sp>
        <p:nvSpPr>
          <p:cNvPr id="5" name="Rectangle 4"/>
          <p:cNvSpPr/>
          <p:nvPr/>
        </p:nvSpPr>
        <p:spPr bwMode="auto">
          <a:xfrm>
            <a:off x="7483007"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TextBox 25"/>
          <p:cNvSpPr txBox="1">
            <a:spLocks noChangeArrowheads="1"/>
          </p:cNvSpPr>
          <p:nvPr/>
        </p:nvSpPr>
        <p:spPr bwMode="auto">
          <a:xfrm>
            <a:off x="7605245"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OFF STREET</a:t>
            </a:r>
            <a:endParaRPr lang="en-US" sz="800" b="1" dirty="0">
              <a:solidFill>
                <a:schemeClr val="bg1"/>
              </a:solidFill>
              <a:latin typeface="Gill Sans MT" pitchFamily="34" charset="0"/>
            </a:endParaRPr>
          </a:p>
        </p:txBody>
      </p:sp>
      <p:sp>
        <p:nvSpPr>
          <p:cNvPr id="7" name="Rectangle 6"/>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11801" y="1825625"/>
            <a:ext cx="9768398" cy="4351338"/>
            <a:chOff x="1100046" y="1825625"/>
            <a:chExt cx="9768398" cy="4351338"/>
          </a:xfrm>
        </p:grpSpPr>
        <p:pic>
          <p:nvPicPr>
            <p:cNvPr id="10"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883944" y="1825625"/>
              <a:ext cx="4984500" cy="4351338"/>
            </a:xfrm>
            <a:prstGeom prst="rect">
              <a:avLst/>
            </a:prstGeom>
            <a:solidFill>
              <a:schemeClr val="tx1"/>
            </a:solidFill>
            <a:ln>
              <a:solidFill>
                <a:schemeClr val="tx1"/>
              </a:solidFill>
            </a:ln>
          </p:spPr>
        </p:pic>
        <p:pic>
          <p:nvPicPr>
            <p:cNvPr id="11"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046" y="1825625"/>
              <a:ext cx="4783898" cy="4351338"/>
            </a:xfrm>
            <a:prstGeom prst="rect">
              <a:avLst/>
            </a:prstGeom>
            <a:ln>
              <a:solidFill>
                <a:schemeClr val="tx1"/>
              </a:solidFill>
            </a:ln>
          </p:spPr>
        </p:pic>
      </p:grpSp>
    </p:spTree>
    <p:extLst>
      <p:ext uri="{BB962C8B-B14F-4D97-AF65-F5344CB8AC3E}">
        <p14:creationId xmlns:p14="http://schemas.microsoft.com/office/powerpoint/2010/main" val="230724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https://lh3.googleusercontent.com/oyfJKurzlSX0LwVSYTzED8CsKBEMRw7oy6BD1ey0KxK-jpWzoRNzpNNCnLoPVbUu8moEgvUCPAvNNmw19LAMLKa3kXunt_57HbUYxW5QGwBNXTKWtdPKzfULaYv3LSXFtCPuxYTXib8WlwqVvHorEwmiq4oKzahqAGowZN4FBo3KRc8UjgzFS0O8tTZw7mVa66e-_aM2vaC3ysEi7WtcdwSevieUFmaZRJv0vDEm0HCB2yYmlRZ9rP5vgmNiEGtPVCxzz3dprUglLcECJKbnO_P8uLjeXmqA6uq9D0NQKscbqy6uBToRBzBgnFEU2QMLJ2TObTjEJ34eMPLlB6lyrPNopD990IUXZDj2S3OOHPpOcxdXwCv5uRav8rbKu1RfDCzLQebixlyIP7YkYpVmHNfgZNpYKHs-CRDAN1XQcUcj-tQE4jZaw9RPZQgEjwAp4T4XWG358GKY6OWXKliCRZUuZ5j045l7oxkEUR90Rwhx9cPl24d5_IrqWnPVUSv4DLIy8vAy_1Sbsjz_qGhv_jt9zLbNZDySDidjBwYtSm58oVQrH5ZKmo4QZ8Q7AsQ9xlRD6Ms8SJbjQVchx69zLEL4MIsPhW5oDNffp40snOmd9RCOAx6mE7JiDY2QXivC_RjWcEnDmzGdKc8bELLPDDaWQg=w1608-h904-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8977"/>
            <a:ext cx="12192000" cy="685421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947057" y="1714122"/>
            <a:ext cx="10297886" cy="10559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Arial Black" panose="020B0A04020102020204" pitchFamily="34" charset="0"/>
                <a:ea typeface="+mj-ea"/>
                <a:cs typeface="+mj-cs"/>
              </a:defRPr>
            </a:lvl1pPr>
          </a:lstStyle>
          <a:p>
            <a:r>
              <a:rPr lang="en-US" sz="4800" b="1" dirty="0" smtClean="0">
                <a:ln>
                  <a:solidFill>
                    <a:schemeClr val="accent6">
                      <a:lumMod val="75000"/>
                    </a:schemeClr>
                  </a:solidFill>
                </a:ln>
                <a:solidFill>
                  <a:schemeClr val="bg1"/>
                </a:solidFill>
                <a:effectLst>
                  <a:outerShdw blurRad="38100" dist="38100" dir="2700000" algn="tl">
                    <a:srgbClr val="000000">
                      <a:alpha val="43137"/>
                    </a:srgbClr>
                  </a:outerShdw>
                </a:effectLst>
              </a:rPr>
              <a:t>Thank You</a:t>
            </a:r>
            <a:endParaRPr lang="en-US" sz="4800" b="1" dirty="0">
              <a:ln>
                <a:solidFill>
                  <a:schemeClr val="accent6">
                    <a:lumMod val="75000"/>
                  </a:schemeClr>
                </a:solidFill>
              </a:ln>
              <a:solidFill>
                <a:schemeClr val="bg1"/>
              </a:solidFill>
              <a:effectLst>
                <a:outerShdw blurRad="38100" dist="38100" dir="2700000" algn="tl">
                  <a:srgbClr val="000000">
                    <a:alpha val="43137"/>
                  </a:srgbClr>
                </a:outerShdw>
              </a:effectLst>
            </a:endParaRPr>
          </a:p>
        </p:txBody>
      </p:sp>
      <p:sp>
        <p:nvSpPr>
          <p:cNvPr id="16" name="Subtitle 2"/>
          <p:cNvSpPr txBox="1">
            <a:spLocks/>
          </p:cNvSpPr>
          <p:nvPr/>
        </p:nvSpPr>
        <p:spPr>
          <a:xfrm>
            <a:off x="0" y="1186164"/>
            <a:ext cx="12191999" cy="397745"/>
          </a:xfrm>
          <a:prstGeom prst="rect">
            <a:avLst/>
          </a:prstGeom>
          <a:solidFill>
            <a:srgbClr val="FFFFFF">
              <a:alpha val="69804"/>
            </a:srgbClr>
          </a:solidFill>
          <a:ln>
            <a:solidFill>
              <a:schemeClr val="accent6">
                <a:lumMod val="7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lumMod val="75000"/>
                </a:schemeClr>
              </a:buClr>
              <a:buSzPct val="8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lumMod val="75000"/>
                </a:schemeClr>
              </a:buClr>
              <a:buSzPct val="80000"/>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spc="800" dirty="0" smtClean="0">
                <a:latin typeface="Arial Narrow" panose="020B0606020202030204" pitchFamily="34" charset="0"/>
              </a:rPr>
              <a:t>Questions + Discussion</a:t>
            </a:r>
            <a:endParaRPr lang="en-US" sz="2400" b="1" spc="800" dirty="0">
              <a:latin typeface="Arial Narrow" panose="020B0606020202030204" pitchFamily="34" charset="0"/>
            </a:endParaRPr>
          </a:p>
        </p:txBody>
      </p:sp>
      <p:sp>
        <p:nvSpPr>
          <p:cNvPr id="17" name="Subtitle 2"/>
          <p:cNvSpPr txBox="1">
            <a:spLocks/>
          </p:cNvSpPr>
          <p:nvPr/>
        </p:nvSpPr>
        <p:spPr>
          <a:xfrm>
            <a:off x="5123543" y="5903724"/>
            <a:ext cx="6908799" cy="378338"/>
          </a:xfrm>
          <a:prstGeom prst="rect">
            <a:avLst/>
          </a:prstGeom>
          <a:solidFill>
            <a:srgbClr val="FFFFFF">
              <a:alpha val="69804"/>
            </a:srgbClr>
          </a:solidFill>
          <a:ln>
            <a:solidFill>
              <a:srgbClr val="C55A1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lumMod val="75000"/>
                </a:schemeClr>
              </a:buClr>
              <a:buSzPct val="8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lumMod val="75000"/>
                </a:schemeClr>
              </a:buClr>
              <a:buSzPct val="80000"/>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smtClean="0">
                <a:latin typeface="Arial Narrow" panose="020B0606020202030204" pitchFamily="34" charset="0"/>
              </a:rPr>
              <a:t>Tim Gustafson, AICP | </a:t>
            </a:r>
            <a:r>
              <a:rPr lang="en-US" sz="1800" b="1" dirty="0" smtClean="0">
                <a:latin typeface="Arial Narrow" panose="020B0606020202030204" pitchFamily="34" charset="0"/>
                <a:hlinkClick r:id="rId4"/>
              </a:rPr>
              <a:t>tgustafson@epsteinglobal.com</a:t>
            </a:r>
            <a:r>
              <a:rPr lang="en-US" sz="1800" b="1" dirty="0" smtClean="0">
                <a:latin typeface="Arial Narrow" panose="020B0606020202030204" pitchFamily="34" charset="0"/>
              </a:rPr>
              <a:t> | 312-429-8054</a:t>
            </a:r>
            <a:endParaRPr lang="en-US" sz="1800" b="1" dirty="0">
              <a:latin typeface="Arial Narrow" panose="020B0606020202030204" pitchFamily="34" charset="0"/>
            </a:endParaRPr>
          </a:p>
        </p:txBody>
      </p:sp>
    </p:spTree>
    <p:extLst>
      <p:ext uri="{BB962C8B-B14F-4D97-AF65-F5344CB8AC3E}">
        <p14:creationId xmlns:p14="http://schemas.microsoft.com/office/powerpoint/2010/main" val="219478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Principles</a:t>
            </a:r>
            <a:endParaRPr lang="en-US" sz="3600" dirty="0"/>
          </a:p>
        </p:txBody>
      </p:sp>
      <p:sp>
        <p:nvSpPr>
          <p:cNvPr id="5" name="Rectangle 4"/>
          <p:cNvSpPr/>
          <p:nvPr/>
        </p:nvSpPr>
        <p:spPr bwMode="auto">
          <a:xfrm>
            <a:off x="447152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endParaRPr>
          </a:p>
        </p:txBody>
      </p:sp>
      <p:sp>
        <p:nvSpPr>
          <p:cNvPr id="6" name="TextBox 19"/>
          <p:cNvSpPr txBox="1">
            <a:spLocks noChangeArrowheads="1"/>
          </p:cNvSpPr>
          <p:nvPr/>
        </p:nvSpPr>
        <p:spPr bwMode="auto">
          <a:xfrm>
            <a:off x="459375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PRINCIPLES</a:t>
            </a:r>
            <a:endParaRPr lang="en-US" sz="800" b="1" dirty="0">
              <a:solidFill>
                <a:schemeClr val="bg1"/>
              </a:solidFill>
              <a:latin typeface="Gill Sans MT" pitchFamily="34" charset="0"/>
            </a:endParaRPr>
          </a:p>
        </p:txBody>
      </p:sp>
      <p:sp>
        <p:nvSpPr>
          <p:cNvPr id="9" name="Content Placeholder 8"/>
          <p:cNvSpPr>
            <a:spLocks noGrp="1"/>
          </p:cNvSpPr>
          <p:nvPr>
            <p:ph sz="half" idx="1"/>
          </p:nvPr>
        </p:nvSpPr>
        <p:spPr/>
        <p:txBody>
          <a:bodyPr>
            <a:normAutofit/>
          </a:bodyPr>
          <a:lstStyle/>
          <a:p>
            <a:r>
              <a:rPr lang="en-US" dirty="0" smtClean="0"/>
              <a:t>Basics: Operating Width</a:t>
            </a:r>
            <a:endParaRPr lang="en-US" dirty="0"/>
          </a:p>
          <a:p>
            <a:pPr lvl="1"/>
            <a:r>
              <a:rPr lang="en-US" dirty="0" smtClean="0"/>
              <a:t>4</a:t>
            </a:r>
            <a:r>
              <a:rPr lang="en-US" dirty="0"/>
              <a:t>’ minimum</a:t>
            </a:r>
          </a:p>
          <a:p>
            <a:pPr lvl="1"/>
            <a:r>
              <a:rPr lang="en-US" dirty="0"/>
              <a:t>5’ preferred</a:t>
            </a:r>
          </a:p>
          <a:p>
            <a:pPr lvl="1"/>
            <a:r>
              <a:rPr lang="en-US" dirty="0"/>
              <a:t>Additional separation needs will vary (buffers, curbs, bollards, flexposts/delineators, parked cars, medians</a:t>
            </a:r>
            <a:r>
              <a:rPr lang="en-US" dirty="0" smtClean="0"/>
              <a:t>)</a:t>
            </a:r>
            <a:endParaRPr lang="en-US" dirty="0"/>
          </a:p>
        </p:txBody>
      </p:sp>
      <p:pic>
        <p:nvPicPr>
          <p:cNvPr id="10" name="Picture 10" descr="AASHTO operating width.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0102" y="0"/>
            <a:ext cx="4327138" cy="6308725"/>
          </a:xfrm>
          <a:prstGeom prst="rect">
            <a:avLst/>
          </a:prstGeom>
          <a:noFill/>
          <a:ln w="9525">
            <a:noFill/>
            <a:miter lim="800000"/>
            <a:headEnd/>
            <a:tailEnd/>
          </a:ln>
        </p:spPr>
      </p:pic>
      <p:sp>
        <p:nvSpPr>
          <p:cNvPr id="7" name="Rectangle 6"/>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49948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4471520" y="6553345"/>
            <a:ext cx="1463675" cy="184150"/>
          </a:xfrm>
          <a:prstGeom prst="rect">
            <a:avLst/>
          </a:prstGeom>
          <a:solidFill>
            <a:srgbClr val="C55A1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endParaRPr>
          </a:p>
        </p:txBody>
      </p:sp>
      <p:sp>
        <p:nvSpPr>
          <p:cNvPr id="6" name="TextBox 19"/>
          <p:cNvSpPr txBox="1">
            <a:spLocks noChangeArrowheads="1"/>
          </p:cNvSpPr>
          <p:nvPr/>
        </p:nvSpPr>
        <p:spPr bwMode="auto">
          <a:xfrm>
            <a:off x="4593757" y="6537470"/>
            <a:ext cx="1219200" cy="215900"/>
          </a:xfrm>
          <a:prstGeom prst="rect">
            <a:avLst/>
          </a:prstGeom>
          <a:noFill/>
          <a:ln w="9525">
            <a:noFill/>
            <a:miter lim="800000"/>
            <a:headEnd/>
            <a:tailEnd/>
          </a:ln>
        </p:spPr>
        <p:txBody>
          <a:bodyPr>
            <a:spAutoFit/>
          </a:bodyPr>
          <a:lstStyle/>
          <a:p>
            <a:pPr algn="ctr"/>
            <a:r>
              <a:rPr lang="en-US" sz="800" b="1" dirty="0" smtClean="0">
                <a:solidFill>
                  <a:schemeClr val="bg1"/>
                </a:solidFill>
                <a:latin typeface="Gill Sans MT" pitchFamily="34" charset="0"/>
              </a:rPr>
              <a:t>PRINCIPLES</a:t>
            </a:r>
            <a:endParaRPr lang="en-US" sz="800" b="1" dirty="0">
              <a:solidFill>
                <a:schemeClr val="bg1"/>
              </a:solidFill>
              <a:latin typeface="Gill Sans MT" pitchFamily="34" charset="0"/>
            </a:endParaRPr>
          </a:p>
        </p:txBody>
      </p:sp>
      <p:grpSp>
        <p:nvGrpSpPr>
          <p:cNvPr id="8" name="Group 7"/>
          <p:cNvGrpSpPr/>
          <p:nvPr/>
        </p:nvGrpSpPr>
        <p:grpSpPr>
          <a:xfrm>
            <a:off x="1575342" y="15875"/>
            <a:ext cx="9041317" cy="5975535"/>
            <a:chOff x="2243715" y="-340066"/>
            <a:chExt cx="9496556" cy="6276409"/>
          </a:xfrm>
        </p:grpSpPr>
        <p:pic>
          <p:nvPicPr>
            <p:cNvPr id="11" name="Picture 11" descr="12-ft-lane-female-cyclist-crop.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7852" y="-340066"/>
              <a:ext cx="5542419" cy="6276409"/>
            </a:xfrm>
            <a:prstGeom prst="rect">
              <a:avLst/>
            </a:prstGeom>
            <a:noFill/>
            <a:ln w="9525">
              <a:solidFill>
                <a:schemeClr val="tx1"/>
              </a:solidFill>
              <a:miter lim="800000"/>
              <a:headEnd/>
              <a:tailEnd/>
            </a:ln>
          </p:spPr>
        </p:pic>
        <p:pic>
          <p:nvPicPr>
            <p:cNvPr id="12" name="Picture 14" descr="12ft-lane-cyclist-truck-506edit.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715" y="-340066"/>
              <a:ext cx="3954137" cy="6276409"/>
            </a:xfrm>
            <a:prstGeom prst="rect">
              <a:avLst/>
            </a:prstGeom>
            <a:noFill/>
            <a:ln w="9525">
              <a:solidFill>
                <a:schemeClr val="tx1"/>
              </a:solidFill>
              <a:miter lim="800000"/>
              <a:headEnd/>
              <a:tailEnd/>
            </a:ln>
          </p:spPr>
        </p:pic>
      </p:grpSp>
      <p:sp>
        <p:nvSpPr>
          <p:cNvPr id="13" name="TextBox 12"/>
          <p:cNvSpPr txBox="1"/>
          <p:nvPr/>
        </p:nvSpPr>
        <p:spPr>
          <a:xfrm>
            <a:off x="1538362" y="6037077"/>
            <a:ext cx="4746172" cy="307777"/>
          </a:xfrm>
          <a:prstGeom prst="rect">
            <a:avLst/>
          </a:prstGeom>
          <a:noFill/>
        </p:spPr>
        <p:txBody>
          <a:bodyPr wrap="square" rtlCol="0">
            <a:spAutoFit/>
          </a:bodyPr>
          <a:lstStyle/>
          <a:p>
            <a:r>
              <a:rPr lang="en-US" sz="1400" dirty="0" smtClean="0"/>
              <a:t>Image Source: Kery Caffrey, Cycling Savvy</a:t>
            </a:r>
            <a:endParaRPr lang="en-US" sz="1400" dirty="0"/>
          </a:p>
        </p:txBody>
      </p:sp>
      <p:sp>
        <p:nvSpPr>
          <p:cNvPr id="9" name="Rectangle 8"/>
          <p:cNvSpPr/>
          <p:nvPr/>
        </p:nvSpPr>
        <p:spPr>
          <a:xfrm>
            <a:off x="0" y="-457200"/>
            <a:ext cx="1219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5078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A69B31033C63459CEB1E7DFF75C8B2" ma:contentTypeVersion="3" ma:contentTypeDescription="Create a new document." ma:contentTypeScope="" ma:versionID="0f6b461da7a3085bfc20120db68b4377">
  <xsd:schema xmlns:xsd="http://www.w3.org/2001/XMLSchema" xmlns:xs="http://www.w3.org/2001/XMLSchema" xmlns:p="http://schemas.microsoft.com/office/2006/metadata/properties" xmlns:ns2="fc8724e3-90b9-409e-a563-1e875c478f4a" xmlns:ns3="06a10683-72b4-4a3f-a295-f5148f91e834" targetNamespace="http://schemas.microsoft.com/office/2006/metadata/properties" ma:root="true" ma:fieldsID="3d7b1dabe27192b42ec02ce29f8b3b6a" ns2:_="" ns3:_="">
    <xsd:import namespace="fc8724e3-90b9-409e-a563-1e875c478f4a"/>
    <xsd:import namespace="06a10683-72b4-4a3f-a295-f5148f91e834"/>
    <xsd:element name="properties">
      <xsd:complexType>
        <xsd:sequence>
          <xsd:element name="documentManagement">
            <xsd:complexType>
              <xsd:all>
                <xsd:element ref="ns2:SharedWithUsers" minOccurs="0"/>
                <xsd:element ref="ns3: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8724e3-90b9-409e-a563-1e875c478f4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6a10683-72b4-4a3f-a295-f5148f91e834" elementFormDefault="qualified">
    <xsd:import namespace="http://schemas.microsoft.com/office/2006/documentManagement/types"/>
    <xsd:import namespace="http://schemas.microsoft.com/office/infopath/2007/PartnerControls"/>
    <xsd:element name="Category" ma:index="9" nillable="true" ma:displayName="Category" ma:internalName="Categor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ategory xmlns="06a10683-72b4-4a3f-a295-f5148f91e834" xsi:nil="true"/>
  </documentManagement>
</p:properties>
</file>

<file path=customXml/itemProps1.xml><?xml version="1.0" encoding="utf-8"?>
<ds:datastoreItem xmlns:ds="http://schemas.openxmlformats.org/officeDocument/2006/customXml" ds:itemID="{C54EBF15-DDCE-472E-A358-CC73280CBD72}"/>
</file>

<file path=customXml/itemProps2.xml><?xml version="1.0" encoding="utf-8"?>
<ds:datastoreItem xmlns:ds="http://schemas.openxmlformats.org/officeDocument/2006/customXml" ds:itemID="{D3D9C344-F7AB-4654-B10B-D1ABC347B5EF}"/>
</file>

<file path=customXml/itemProps3.xml><?xml version="1.0" encoding="utf-8"?>
<ds:datastoreItem xmlns:ds="http://schemas.openxmlformats.org/officeDocument/2006/customXml" ds:itemID="{D9C26C2C-918E-48A0-B08D-EEA3623367D2}"/>
</file>

<file path=docProps/app.xml><?xml version="1.0" encoding="utf-8"?>
<Properties xmlns="http://schemas.openxmlformats.org/officeDocument/2006/extended-properties" xmlns:vt="http://schemas.openxmlformats.org/officeDocument/2006/docPropsVTypes">
  <TotalTime>2142</TotalTime>
  <Words>4765</Words>
  <Application>Microsoft Office PowerPoint</Application>
  <PresentationFormat>Widescreen</PresentationFormat>
  <Paragraphs>814</Paragraphs>
  <Slides>75</Slides>
  <Notes>75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75</vt:i4>
      </vt:variant>
    </vt:vector>
  </HeadingPairs>
  <TitlesOfParts>
    <vt:vector size="83" baseType="lpstr">
      <vt:lpstr>Arial</vt:lpstr>
      <vt:lpstr>Arial Black</vt:lpstr>
      <vt:lpstr>Arial Narrow</vt:lpstr>
      <vt:lpstr>Calibri</vt:lpstr>
      <vt:lpstr>Gill Sans MT</vt:lpstr>
      <vt:lpstr>Open Sans</vt:lpstr>
      <vt:lpstr>Wingdings</vt:lpstr>
      <vt:lpstr>Office Theme</vt:lpstr>
      <vt:lpstr>Bicycle Design Gudelines</vt:lpstr>
      <vt:lpstr>PowerPoint Presentation</vt:lpstr>
      <vt:lpstr>Policy</vt:lpstr>
      <vt:lpstr>PowerPoint Presentation</vt:lpstr>
      <vt:lpstr>MUTCD 1A.10  Experimentations, Changes, and Interim Approvals</vt:lpstr>
      <vt:lpstr>Principles</vt:lpstr>
      <vt:lpstr>Principles</vt:lpstr>
      <vt:lpstr>Principles</vt:lpstr>
      <vt:lpstr>PowerPoint Presentation</vt:lpstr>
      <vt:lpstr>Context Matters</vt:lpstr>
      <vt:lpstr>Management Strategies</vt:lpstr>
      <vt:lpstr>On Street, Midblock</vt:lpstr>
      <vt:lpstr>Shared Lane Marking</vt:lpstr>
      <vt:lpstr>Shared Lane Marking</vt:lpstr>
      <vt:lpstr>Paved Shoulder</vt:lpstr>
      <vt:lpstr>Paved Shoulder</vt:lpstr>
      <vt:lpstr>Advisory Bike Lane, Advisory Shoulder</vt:lpstr>
      <vt:lpstr>Advisory Bike Lane, Advisory Shoulder</vt:lpstr>
      <vt:lpstr>PowerPoint Presentation</vt:lpstr>
      <vt:lpstr>Pedestrian Lane</vt:lpstr>
      <vt:lpstr>Pedestrian Lane</vt:lpstr>
      <vt:lpstr>Bike Lane</vt:lpstr>
      <vt:lpstr>Bike Lane</vt:lpstr>
      <vt:lpstr>Buffered Bike Lane</vt:lpstr>
      <vt:lpstr>Buffered Bike Lane</vt:lpstr>
      <vt:lpstr>Buffered Bike Lane</vt:lpstr>
      <vt:lpstr>Separated Bike Lane</vt:lpstr>
      <vt:lpstr>Separated Bike Lane</vt:lpstr>
      <vt:lpstr>Separated Bike Lane One-Way</vt:lpstr>
      <vt:lpstr>Separated Bike Lane One-Way</vt:lpstr>
      <vt:lpstr>PowerPoint Presentation</vt:lpstr>
      <vt:lpstr>Separated Bike Lane One-Way</vt:lpstr>
      <vt:lpstr>Left Side Bike Lane</vt:lpstr>
      <vt:lpstr>Contra-flow Bike Lane</vt:lpstr>
      <vt:lpstr>PowerPoint Presentation</vt:lpstr>
      <vt:lpstr>PowerPoint Presentation</vt:lpstr>
      <vt:lpstr>Separated Bike Lane Two-Way</vt:lpstr>
      <vt:lpstr>PowerPoint Presentation</vt:lpstr>
      <vt:lpstr>PowerPoint Presentation</vt:lpstr>
      <vt:lpstr>On Street, Intersection (and Midblock)</vt:lpstr>
      <vt:lpstr>Shared Right Turn Lane / Bike Lane</vt:lpstr>
      <vt:lpstr>Shared Right Turn Lane / Bike Lane</vt:lpstr>
      <vt:lpstr>Shared Right Turn Lane / Bike Lane</vt:lpstr>
      <vt:lpstr>Through Bike Lane</vt:lpstr>
      <vt:lpstr>Bend In</vt:lpstr>
      <vt:lpstr>Bend Out</vt:lpstr>
      <vt:lpstr>Bend In vs. Bend Out</vt:lpstr>
      <vt:lpstr>Bike Box</vt:lpstr>
      <vt:lpstr>Two-stage Turn Box</vt:lpstr>
      <vt:lpstr>Bike Box</vt:lpstr>
      <vt:lpstr>Two-stage Turn Box</vt:lpstr>
      <vt:lpstr>Two-stage Turn Box</vt:lpstr>
      <vt:lpstr>Two-stage Turn Box</vt:lpstr>
      <vt:lpstr>PowerPoint Presentation</vt:lpstr>
      <vt:lpstr>Protected Intersection</vt:lpstr>
      <vt:lpstr>Protected Intersection</vt:lpstr>
      <vt:lpstr>Intersection Crossing Markings</vt:lpstr>
      <vt:lpstr>Intersection Crossing Markings</vt:lpstr>
      <vt:lpstr>Bike Signals</vt:lpstr>
      <vt:lpstr>Bike (or Traditional) Signals</vt:lpstr>
      <vt:lpstr>Beacons (and other Xing support)</vt:lpstr>
      <vt:lpstr>Beacons (and other Xing support)</vt:lpstr>
      <vt:lpstr>Beacons (and other Xing support)</vt:lpstr>
      <vt:lpstr>Mini Traffic Circle</vt:lpstr>
      <vt:lpstr>Roundabout</vt:lpstr>
      <vt:lpstr>Median Refuge Island</vt:lpstr>
      <vt:lpstr>Neighborhood Greenway</vt:lpstr>
      <vt:lpstr>Neighborhood Greenway</vt:lpstr>
      <vt:lpstr>Neighborhood Greenway</vt:lpstr>
      <vt:lpstr>Neighborhood Greenway</vt:lpstr>
      <vt:lpstr>Off Street – Shared Use Path</vt:lpstr>
      <vt:lpstr>Off Street – Shared Use Path</vt:lpstr>
      <vt:lpstr>Off Street – Sidepath</vt:lpstr>
      <vt:lpstr>Off Street –Transitions</vt:lpstr>
      <vt:lpstr>PowerPoint Presentation</vt:lpstr>
    </vt:vector>
  </TitlesOfParts>
  <Company>A. Epstein and Sons Intl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Gustafson</dc:creator>
  <cp:lastModifiedBy>Tim Gustafson</cp:lastModifiedBy>
  <cp:revision>158</cp:revision>
  <cp:lastPrinted>2019-04-24T22:21:44Z</cp:lastPrinted>
  <dcterms:created xsi:type="dcterms:W3CDTF">2018-12-27T16:07:16Z</dcterms:created>
  <dcterms:modified xsi:type="dcterms:W3CDTF">2019-10-02T14:33:18Z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0x01010076A69B31033C63459CEB1E7DFF75C8B2</vt:lpwstr>
  </property>
</Properties>
</file>